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Gliker SemiBold" pitchFamily="2" charset="77"/>
      <p:regular r:id="rId21"/>
      <p:bold r:id="rId22"/>
    </p:embeddedFont>
    <p:embeddedFont>
      <p:font typeface="Montserrat Bold" pitchFamily="2" charset="77"/>
      <p:regular r:id="rId23"/>
      <p:bold r:id="rId24"/>
    </p:embeddedFont>
    <p:embeddedFont>
      <p:font typeface="Quicksand 1" pitchFamily="2" charset="77"/>
      <p:regular r:id="rId25"/>
    </p:embeddedFont>
    <p:embeddedFont>
      <p:font typeface="Quicksand 1 Bold" pitchFamily="2" charset="77"/>
      <p:regular r:id="rId26"/>
      <p:bold r:id="rId27"/>
    </p:embeddedFont>
    <p:embeddedFont>
      <p:font typeface="Quicksand 2" pitchFamily="2" charset="77"/>
      <p:regular r:id="rId28"/>
    </p:embeddedFont>
    <p:embeddedFont>
      <p:font typeface="TT Bluescreens Bold Italics" panose="02000806040000090004" pitchFamily="2" charset="77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 autoAdjust="0"/>
    <p:restoredTop sz="94626" autoAdjust="0"/>
  </p:normalViewPr>
  <p:slideViewPr>
    <p:cSldViewPr>
      <p:cViewPr varScale="1">
        <p:scale>
          <a:sx n="80" d="100"/>
          <a:sy n="80" d="100"/>
        </p:scale>
        <p:origin x="88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5.png"/><Relationship Id="rId5" Type="http://schemas.openxmlformats.org/officeDocument/2006/relationships/image" Target="../media/image43.svg"/><Relationship Id="rId10" Type="http://schemas.openxmlformats.org/officeDocument/2006/relationships/image" Target="../media/image48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50255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Orange Triangle Shape"/>
          <p:cNvSpPr/>
          <p:nvPr/>
        </p:nvSpPr>
        <p:spPr>
          <a:xfrm>
            <a:off x="566462" y="2900730"/>
            <a:ext cx="1200242" cy="2397430"/>
          </a:xfrm>
          <a:custGeom>
            <a:avLst/>
            <a:gdLst/>
            <a:ahLst/>
            <a:cxnLst/>
            <a:rect l="l" t="t" r="r" b="b"/>
            <a:pathLst>
              <a:path w="1200242" h="2397430">
                <a:moveTo>
                  <a:pt x="0" y="0"/>
                </a:moveTo>
                <a:lnTo>
                  <a:pt x="1200242" y="0"/>
                </a:lnTo>
                <a:lnTo>
                  <a:pt x="1200242" y="2397430"/>
                </a:lnTo>
                <a:lnTo>
                  <a:pt x="0" y="239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302298" y="0"/>
            <a:ext cx="7985702" cy="10287000"/>
            <a:chOff x="0" y="0"/>
            <a:chExt cx="800488" cy="1031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0488" cy="1031170"/>
            </a:xfrm>
            <a:custGeom>
              <a:avLst/>
              <a:gdLst/>
              <a:ahLst/>
              <a:cxnLst/>
              <a:rect l="l" t="t" r="r" b="b"/>
              <a:pathLst>
                <a:path w="800488" h="1031170">
                  <a:moveTo>
                    <a:pt x="0" y="0"/>
                  </a:moveTo>
                  <a:lnTo>
                    <a:pt x="800488" y="0"/>
                  </a:lnTo>
                  <a:lnTo>
                    <a:pt x="800488" y="1031170"/>
                  </a:lnTo>
                  <a:lnTo>
                    <a:pt x="0" y="1031170"/>
                  </a:lnTo>
                  <a:close/>
                </a:path>
              </a:pathLst>
            </a:custGeom>
            <a:blipFill>
              <a:blip r:embed="rId5">
                <a:alphaModFix amt="81000"/>
              </a:blip>
              <a:stretch>
                <a:fillRect l="-46673" r="-466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7048499"/>
            <a:ext cx="8158273" cy="1066801"/>
            <a:chOff x="0" y="188928"/>
            <a:chExt cx="10877697" cy="1422402"/>
          </a:xfrm>
        </p:grpSpPr>
        <p:sp>
          <p:nvSpPr>
            <p:cNvPr id="7" name="AutoShape 7"/>
            <p:cNvSpPr/>
            <p:nvPr/>
          </p:nvSpPr>
          <p:spPr>
            <a:xfrm>
              <a:off x="0" y="188928"/>
              <a:ext cx="10877697" cy="1422402"/>
            </a:xfrm>
            <a:prstGeom prst="rect">
              <a:avLst/>
            </a:prstGeom>
            <a:solidFill>
              <a:srgbClr val="FFCC4D">
                <a:alpha val="7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9244" y="503011"/>
              <a:ext cx="10524117" cy="7942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268"/>
                </a:lnSpc>
              </a:pPr>
              <a:r>
                <a:rPr lang="en-US" sz="2400" b="1" i="1" dirty="0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Group 10</a:t>
              </a:r>
            </a:p>
            <a:p>
              <a:pPr marL="0" lvl="0" indent="0" algn="l">
                <a:lnSpc>
                  <a:spcPts val="2268"/>
                </a:lnSpc>
              </a:pPr>
              <a:r>
                <a:rPr lang="en-US" sz="2400" b="1" i="1" dirty="0" err="1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Xiaoxue</a:t>
              </a:r>
              <a:r>
                <a:rPr lang="zh-CN" altLang="en-US" sz="2400" b="1" i="1" dirty="0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 </a:t>
              </a:r>
              <a:r>
                <a:rPr lang="en-US" sz="2400" b="1" i="1" dirty="0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Ji, Anubhav Kumar, Utkarsh Shivam, Shaan </a:t>
              </a:r>
              <a:r>
                <a:rPr lang="en-US" sz="2400" b="1" i="1" dirty="0" err="1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Sheejo</a:t>
              </a:r>
              <a:r>
                <a:rPr lang="en-US" sz="2400" b="1" i="1" dirty="0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, </a:t>
              </a:r>
              <a:r>
                <a:rPr lang="en-US" sz="2400" b="1" i="1" dirty="0" err="1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Siling</a:t>
              </a:r>
              <a:r>
                <a:rPr lang="en-US" sz="2400" b="1" i="1" dirty="0">
                  <a:solidFill>
                    <a:srgbClr val="000000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 Ying, Lu Zhou, Yin Zhang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3321313"/>
            <a:ext cx="9040861" cy="200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40"/>
              </a:lnSpc>
            </a:pPr>
            <a:r>
              <a:rPr lang="en-US" sz="7371" b="1" i="1">
                <a:solidFill>
                  <a:srgbClr val="000000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Data-Driven Solutions for Pineapple Disease and Pest Management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606942" y="320754"/>
            <a:ext cx="7330353" cy="9645491"/>
            <a:chOff x="0" y="0"/>
            <a:chExt cx="6302644" cy="82932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02644" cy="8293202"/>
            </a:xfrm>
            <a:custGeom>
              <a:avLst/>
              <a:gdLst/>
              <a:ahLst/>
              <a:cxnLst/>
              <a:rect l="l" t="t" r="r" b="b"/>
              <a:pathLst>
                <a:path w="6302644" h="8293202">
                  <a:moveTo>
                    <a:pt x="0" y="0"/>
                  </a:moveTo>
                  <a:lnTo>
                    <a:pt x="0" y="8293202"/>
                  </a:lnTo>
                  <a:lnTo>
                    <a:pt x="6302644" y="8293202"/>
                  </a:lnTo>
                  <a:lnTo>
                    <a:pt x="6302644" y="0"/>
                  </a:lnTo>
                  <a:lnTo>
                    <a:pt x="0" y="0"/>
                  </a:lnTo>
                  <a:close/>
                  <a:moveTo>
                    <a:pt x="6241684" y="8232242"/>
                  </a:moveTo>
                  <a:lnTo>
                    <a:pt x="59690" y="8232242"/>
                  </a:lnTo>
                  <a:lnTo>
                    <a:pt x="59690" y="59690"/>
                  </a:lnTo>
                  <a:lnTo>
                    <a:pt x="6241684" y="59690"/>
                  </a:lnTo>
                  <a:lnTo>
                    <a:pt x="6241684" y="8232242"/>
                  </a:lnTo>
                  <a:close/>
                </a:path>
              </a:pathLst>
            </a:custGeom>
            <a:solidFill>
              <a:srgbClr val="FFF8E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5359058"/>
            <a:ext cx="7016789" cy="465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5"/>
              </a:lnSpc>
              <a:spcBef>
                <a:spcPct val="0"/>
              </a:spcBef>
            </a:pPr>
            <a:r>
              <a:rPr lang="en-US" sz="2661" b="1" i="1" u="none" strike="noStrike">
                <a:solidFill>
                  <a:srgbClr val="000000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"Healthy Roots, Thriving Fruits – A Disease-Free Future for Fyffe Pineapples."</a:t>
            </a:r>
          </a:p>
        </p:txBody>
      </p:sp>
      <p:sp>
        <p:nvSpPr>
          <p:cNvPr id="13" name="Freeform 13"/>
          <p:cNvSpPr/>
          <p:nvPr/>
        </p:nvSpPr>
        <p:spPr>
          <a:xfrm rot="-981929">
            <a:off x="-550392" y="174026"/>
            <a:ext cx="3433950" cy="2289300"/>
          </a:xfrm>
          <a:custGeom>
            <a:avLst/>
            <a:gdLst/>
            <a:ahLst/>
            <a:cxnLst/>
            <a:rect l="l" t="t" r="r" b="b"/>
            <a:pathLst>
              <a:path w="3433950" h="2289300">
                <a:moveTo>
                  <a:pt x="0" y="0"/>
                </a:moveTo>
                <a:lnTo>
                  <a:pt x="3433950" y="0"/>
                </a:lnTo>
                <a:lnTo>
                  <a:pt x="3433950" y="2289299"/>
                </a:lnTo>
                <a:lnTo>
                  <a:pt x="0" y="2289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063" y="661213"/>
            <a:ext cx="1256590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Analysis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2414798"/>
            <a:ext cx="8506055" cy="4253028"/>
          </a:xfrm>
          <a:custGeom>
            <a:avLst/>
            <a:gdLst/>
            <a:ahLst/>
            <a:cxnLst/>
            <a:rect l="l" t="t" r="r" b="b"/>
            <a:pathLst>
              <a:path w="8506055" h="4253028">
                <a:moveTo>
                  <a:pt x="0" y="0"/>
                </a:moveTo>
                <a:lnTo>
                  <a:pt x="8506055" y="0"/>
                </a:lnTo>
                <a:lnTo>
                  <a:pt x="8506055" y="4253028"/>
                </a:lnTo>
                <a:lnTo>
                  <a:pt x="0" y="4253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EDB975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27932" y="2414798"/>
            <a:ext cx="7103178" cy="4253028"/>
          </a:xfrm>
          <a:custGeom>
            <a:avLst/>
            <a:gdLst/>
            <a:ahLst/>
            <a:cxnLst/>
            <a:rect l="l" t="t" r="r" b="b"/>
            <a:pathLst>
              <a:path w="7103178" h="4253028">
                <a:moveTo>
                  <a:pt x="0" y="0"/>
                </a:moveTo>
                <a:lnTo>
                  <a:pt x="7103178" y="0"/>
                </a:lnTo>
                <a:lnTo>
                  <a:pt x="7103178" y="4253028"/>
                </a:lnTo>
                <a:lnTo>
                  <a:pt x="0" y="4253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EEBA75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061210"/>
            <a:ext cx="8506055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The analysis shows stable, low-scale insect infestations in the next 6 months, with historical data highlighting early high pest activity that gradually stabilizes over time.</a:t>
            </a:r>
          </a:p>
          <a:p>
            <a:pPr algn="just">
              <a:lnSpc>
                <a:spcPts val="3359"/>
              </a:lnSpc>
            </a:pPr>
            <a:endParaRPr lang="en-US" sz="2799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48078" y="7061210"/>
            <a:ext cx="6862886" cy="210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Pest activity is primarily influenced by the week of the year, with soil moisture, temperature, and heat index having a significant impact, while humidity and rainfall play a lesser role.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005377" y="899623"/>
            <a:ext cx="10287000" cy="8487753"/>
          </a:xfrm>
          <a:custGeom>
            <a:avLst/>
            <a:gdLst/>
            <a:ahLst/>
            <a:cxnLst/>
            <a:rect l="l" t="t" r="r" b="b"/>
            <a:pathLst>
              <a:path w="13970527" h="9860972">
                <a:moveTo>
                  <a:pt x="0" y="0"/>
                </a:moveTo>
                <a:lnTo>
                  <a:pt x="13970527" y="0"/>
                </a:lnTo>
                <a:lnTo>
                  <a:pt x="13970527" y="9860972"/>
                </a:lnTo>
                <a:lnTo>
                  <a:pt x="0" y="986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715" r="-21118" b="-197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81929">
            <a:off x="-529444" y="-121463"/>
            <a:ext cx="3835082" cy="2508867"/>
          </a:xfrm>
          <a:custGeom>
            <a:avLst/>
            <a:gdLst/>
            <a:ahLst/>
            <a:cxnLst/>
            <a:rect l="l" t="t" r="r" b="b"/>
            <a:pathLst>
              <a:path w="3918574" h="2612383">
                <a:moveTo>
                  <a:pt x="0" y="0"/>
                </a:moveTo>
                <a:lnTo>
                  <a:pt x="3918574" y="0"/>
                </a:lnTo>
                <a:lnTo>
                  <a:pt x="3918574" y="2612383"/>
                </a:lnTo>
                <a:lnTo>
                  <a:pt x="0" y="2612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15411" y="1796286"/>
            <a:ext cx="9520912" cy="7462014"/>
          </a:xfrm>
          <a:custGeom>
            <a:avLst/>
            <a:gdLst/>
            <a:ahLst/>
            <a:cxnLst/>
            <a:rect l="l" t="t" r="r" b="b"/>
            <a:pathLst>
              <a:path w="9520912" h="7462014">
                <a:moveTo>
                  <a:pt x="0" y="0"/>
                </a:moveTo>
                <a:lnTo>
                  <a:pt x="9520911" y="0"/>
                </a:lnTo>
                <a:lnTo>
                  <a:pt x="9520911" y="7462014"/>
                </a:lnTo>
                <a:lnTo>
                  <a:pt x="0" y="7462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68712" y="2014121"/>
            <a:ext cx="7538821" cy="7026344"/>
            <a:chOff x="0" y="0"/>
            <a:chExt cx="10051761" cy="9368458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0051761" cy="775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1"/>
                </a:lnSpc>
              </a:pPr>
              <a:r>
                <a:rPr lang="en-US" sz="3792" dirty="0">
                  <a:solidFill>
                    <a:srgbClr val="15130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Correlation Table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31306"/>
              <a:ext cx="10051761" cy="8237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5"/>
                </a:lnSpc>
              </a:pPr>
              <a:endParaRPr dirty="0"/>
            </a:p>
            <a:p>
              <a:pPr marL="608873" lvl="1" indent="-304436" algn="l">
                <a:lnSpc>
                  <a:spcPts val="4145"/>
                </a:lnSpc>
                <a:buFont typeface="Arial"/>
                <a:buChar char="•"/>
              </a:pPr>
              <a:r>
                <a:rPr lang="en-US" sz="2820" b="1" dirty="0">
                  <a:solidFill>
                    <a:srgbClr val="15130D"/>
                  </a:solidFill>
                  <a:latin typeface="Quicksand 1 Bold"/>
                  <a:ea typeface="Quicksand 1 Bold"/>
                  <a:cs typeface="Quicksand 1 Bold"/>
                  <a:sym typeface="Quicksand 1 Bold"/>
                </a:rPr>
                <a:t>Pest Development Correlation – Strong internal correlation (0.7-0.9) within the same pest species; early-stage growth leads to potential outbreaks.</a:t>
              </a:r>
            </a:p>
            <a:p>
              <a:pPr marL="608873" lvl="1" indent="-304436" algn="l">
                <a:lnSpc>
                  <a:spcPts val="4145"/>
                </a:lnSpc>
                <a:buFont typeface="Arial"/>
                <a:buChar char="•"/>
              </a:pPr>
              <a:r>
                <a:rPr lang="en-US" sz="2820" b="1" dirty="0">
                  <a:solidFill>
                    <a:srgbClr val="15130D"/>
                  </a:solidFill>
                  <a:latin typeface="Quicksand 1 Bold"/>
                  <a:ea typeface="Quicksand 1 Bold"/>
                  <a:cs typeface="Quicksand 1 Bold"/>
                  <a:sym typeface="Quicksand 1 Bold"/>
                </a:rPr>
                <a:t>Temperature Impact – Warmer conditions promote larval development but may hinder pupation and scale insect survival.</a:t>
              </a:r>
            </a:p>
            <a:p>
              <a:pPr marL="608873" lvl="1" indent="-304436" algn="l">
                <a:lnSpc>
                  <a:spcPts val="4145"/>
                </a:lnSpc>
                <a:buFont typeface="Arial"/>
                <a:buChar char="•"/>
              </a:pPr>
              <a:r>
                <a:rPr lang="en-US" sz="2820" b="1" dirty="0">
                  <a:solidFill>
                    <a:srgbClr val="15130D"/>
                  </a:solidFill>
                  <a:latin typeface="Quicksand 1 Bold"/>
                  <a:ea typeface="Quicksand 1 Bold"/>
                  <a:cs typeface="Quicksand 1 Bold"/>
                  <a:sym typeface="Quicksand 1 Bold"/>
                </a:rPr>
                <a:t>Rainfall Influence – Higher humidity supports egg hatching, with varying effects on different pest types.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A3D02CA3-6DF0-0FC9-30CC-852AD5368D53}"/>
              </a:ext>
            </a:extLst>
          </p:cNvPr>
          <p:cNvSpPr/>
          <p:nvPr/>
        </p:nvSpPr>
        <p:spPr>
          <a:xfrm rot="5400000">
            <a:off x="-899623" y="899623"/>
            <a:ext cx="10287000" cy="8487753"/>
          </a:xfrm>
          <a:custGeom>
            <a:avLst/>
            <a:gdLst/>
            <a:ahLst/>
            <a:cxnLst/>
            <a:rect l="l" t="t" r="r" b="b"/>
            <a:pathLst>
              <a:path w="13970527" h="9860972">
                <a:moveTo>
                  <a:pt x="0" y="0"/>
                </a:moveTo>
                <a:lnTo>
                  <a:pt x="13970527" y="0"/>
                </a:lnTo>
                <a:lnTo>
                  <a:pt x="13970527" y="9860972"/>
                </a:lnTo>
                <a:lnTo>
                  <a:pt x="0" y="986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715" r="-21118" b="-197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81929">
            <a:off x="-508114" y="-272091"/>
            <a:ext cx="3391387" cy="2260925"/>
          </a:xfrm>
          <a:custGeom>
            <a:avLst/>
            <a:gdLst/>
            <a:ahLst/>
            <a:cxnLst/>
            <a:rect l="l" t="t" r="r" b="b"/>
            <a:pathLst>
              <a:path w="3391387" h="2260925">
                <a:moveTo>
                  <a:pt x="0" y="0"/>
                </a:moveTo>
                <a:lnTo>
                  <a:pt x="3391388" y="0"/>
                </a:lnTo>
                <a:lnTo>
                  <a:pt x="3391388" y="2260925"/>
                </a:lnTo>
                <a:lnTo>
                  <a:pt x="0" y="226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64439" y="1875118"/>
            <a:ext cx="9537429" cy="7653787"/>
          </a:xfrm>
          <a:custGeom>
            <a:avLst/>
            <a:gdLst/>
            <a:ahLst/>
            <a:cxnLst/>
            <a:rect l="l" t="t" r="r" b="b"/>
            <a:pathLst>
              <a:path w="9537429" h="7653787">
                <a:moveTo>
                  <a:pt x="0" y="0"/>
                </a:moveTo>
                <a:lnTo>
                  <a:pt x="9537429" y="0"/>
                </a:lnTo>
                <a:lnTo>
                  <a:pt x="9537429" y="7653786"/>
                </a:lnTo>
                <a:lnTo>
                  <a:pt x="0" y="7653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1001276" y="1693373"/>
            <a:ext cx="938667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Rainfall &amp; Mortality </a:t>
            </a:r>
          </a:p>
          <a:p>
            <a:pPr algn="ctr">
              <a:lnSpc>
                <a:spcPts val="4560"/>
              </a:lnSpc>
            </a:pPr>
            <a:endParaRPr lang="en-US" sz="3800">
              <a:solidFill>
                <a:srgbClr val="15130D"/>
              </a:solidFill>
              <a:latin typeface="Gliker SemiBold"/>
              <a:ea typeface="Gliker SemiBold"/>
              <a:cs typeface="Gliker SemiBold"/>
              <a:sym typeface="Gliker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2851" y="2428788"/>
            <a:ext cx="7519316" cy="250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5067"/>
              </a:lnSpc>
              <a:buFont typeface="Arial"/>
              <a:buChar char="•"/>
            </a:pPr>
            <a:r>
              <a:rPr lang="en-US" sz="2799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Extreme rainfall (Q2 2020, Q4 2021) coincides with high mortality rates, indicating that extreme rainfall could enhance disease spread or crop stress.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5483546"/>
            <a:ext cx="762679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Humidity </a:t>
            </a:r>
            <a:r>
              <a:rPr lang="en-US" sz="3800" b="1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&amp; Mortality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439" y="6203023"/>
            <a:ext cx="7808139" cy="3783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5067"/>
              </a:lnSpc>
              <a:buFont typeface="Arial"/>
              <a:buChar char="•"/>
            </a:pPr>
            <a:r>
              <a:rPr lang="en-US" sz="2799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Low humidity (Q2 2020) also contributed to high mortality, likely causing water stress and crop weakening.</a:t>
            </a:r>
          </a:p>
          <a:p>
            <a:pPr marL="604519" lvl="1" indent="-302260" algn="l">
              <a:lnSpc>
                <a:spcPts val="5067"/>
              </a:lnSpc>
              <a:buFont typeface="Arial"/>
              <a:buChar char="•"/>
            </a:pPr>
            <a:r>
              <a:rPr lang="en-US" sz="2799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As humidity increased (Q4 2021), mortality rate also rose, likely due to high moisture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816" y="-50306"/>
            <a:ext cx="9281160" cy="103876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10778" y="661234"/>
            <a:ext cx="8867718" cy="169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54"/>
              </a:lnSpc>
            </a:pPr>
            <a:r>
              <a:rPr lang="en-US" sz="5545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Causes of Mortality</a:t>
            </a:r>
            <a:r>
              <a:rPr lang="en-US" sz="5545" b="1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 (2018-2024)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10631" y="2634475"/>
            <a:ext cx="8967865" cy="700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065" lvl="1" indent="-270033" algn="just">
              <a:lnSpc>
                <a:spcPts val="6253"/>
              </a:lnSpc>
              <a:buFont typeface="Arial"/>
              <a:buChar char="•"/>
            </a:pPr>
            <a:r>
              <a:rPr lang="en-US" sz="2501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Most of deaths fall under </a:t>
            </a:r>
            <a:r>
              <a:rPr lang="en-US" sz="2501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Losses(28.4%)</a:t>
            </a:r>
            <a:r>
              <a:rPr lang="en-US" sz="2501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, requiring further study—potentially linked to weather, soil, etc.</a:t>
            </a:r>
          </a:p>
          <a:p>
            <a:pPr marL="540065" lvl="1" indent="-270033" algn="just">
              <a:lnSpc>
                <a:spcPts val="6253"/>
              </a:lnSpc>
              <a:buFont typeface="Arial"/>
              <a:buChar char="•"/>
            </a:pPr>
            <a:r>
              <a:rPr lang="en-US" sz="2501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23.9</a:t>
            </a:r>
            <a:r>
              <a:rPr lang="en-US" sz="2501" b="1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% of the disease causes fall under </a:t>
            </a:r>
            <a:r>
              <a:rPr lang="en-US" sz="2501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Others</a:t>
            </a:r>
            <a:r>
              <a:rPr lang="en-US" sz="2501" b="1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, suggesting a need for further categorization and detailed analysis.</a:t>
            </a:r>
          </a:p>
          <a:p>
            <a:pPr marL="540065" lvl="1" indent="-270033" algn="just">
              <a:lnSpc>
                <a:spcPts val="6253"/>
              </a:lnSpc>
              <a:buFont typeface="Arial"/>
              <a:buChar char="•"/>
            </a:pPr>
            <a:r>
              <a:rPr lang="en-US" sz="2501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Phytophthora (16.3%)</a:t>
            </a:r>
            <a:r>
              <a:rPr lang="en-US" sz="2501" b="1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 signals a clear priority for resource allocation and targeted prevention.</a:t>
            </a:r>
          </a:p>
          <a:p>
            <a:pPr marL="540065" lvl="1" indent="-270033" algn="just">
              <a:lnSpc>
                <a:spcPts val="6253"/>
              </a:lnSpc>
              <a:buFont typeface="Arial"/>
              <a:buChar char="•"/>
            </a:pPr>
            <a:r>
              <a:rPr lang="en-US" sz="2501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Delivered (15.2%) </a:t>
            </a:r>
            <a:r>
              <a:rPr lang="en-US" sz="2501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could be related to uneven fertilization across different plots.</a:t>
            </a:r>
          </a:p>
        </p:txBody>
      </p:sp>
      <p:sp>
        <p:nvSpPr>
          <p:cNvPr id="5" name="AutoShape 5"/>
          <p:cNvSpPr/>
          <p:nvPr/>
        </p:nvSpPr>
        <p:spPr>
          <a:xfrm>
            <a:off x="8710778" y="2374299"/>
            <a:ext cx="8917792" cy="0"/>
          </a:xfrm>
          <a:prstGeom prst="line">
            <a:avLst/>
          </a:prstGeom>
          <a:ln w="38100" cap="flat">
            <a:solidFill>
              <a:srgbClr val="14130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795" y="679291"/>
            <a:ext cx="9744982" cy="96077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58200" y="1680405"/>
            <a:ext cx="9829800" cy="730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969"/>
              </a:lnSpc>
            </a:pPr>
            <a:r>
              <a:rPr lang="en-US" sz="4974" dirty="0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Disease Distribution by month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5187" y="2815564"/>
            <a:ext cx="9357014" cy="542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065" lvl="1" indent="-270033" algn="just">
              <a:lnSpc>
                <a:spcPts val="6253"/>
              </a:lnSpc>
              <a:buFont typeface="Arial"/>
              <a:buChar char="•"/>
            </a:pPr>
            <a:r>
              <a:rPr lang="en-US" sz="2501" dirty="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Throughout the year, </a:t>
            </a:r>
            <a:r>
              <a:rPr lang="en-US" sz="2501" b="1" dirty="0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"Others"</a:t>
            </a:r>
            <a:r>
              <a:rPr lang="en-US" sz="2501" dirty="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 represents the largest share</a:t>
            </a:r>
          </a:p>
          <a:p>
            <a:pPr marL="540065" lvl="1" indent="-270033" algn="just">
              <a:lnSpc>
                <a:spcPts val="6253"/>
              </a:lnSpc>
              <a:buFont typeface="Arial"/>
              <a:buChar char="•"/>
            </a:pPr>
            <a:r>
              <a:rPr lang="en-US" sz="2501" b="1" dirty="0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Phytophthora </a:t>
            </a:r>
            <a:r>
              <a:rPr lang="en-US" sz="2501" dirty="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remains present year-round but is highest in January–March</a:t>
            </a:r>
          </a:p>
          <a:p>
            <a:pPr marL="540065" lvl="1" indent="-270033" algn="just">
              <a:lnSpc>
                <a:spcPts val="6253"/>
              </a:lnSpc>
              <a:buFont typeface="Arial"/>
              <a:buChar char="•"/>
            </a:pPr>
            <a:r>
              <a:rPr lang="en-US" sz="2501" b="1" dirty="0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Wilted </a:t>
            </a:r>
            <a:r>
              <a:rPr lang="en-US" sz="2501" dirty="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peaks from February to May then declines</a:t>
            </a:r>
          </a:p>
          <a:p>
            <a:pPr marL="540065" lvl="1" indent="-270033" algn="just">
              <a:lnSpc>
                <a:spcPts val="6253"/>
              </a:lnSpc>
              <a:buFont typeface="Arial"/>
              <a:buChar char="•"/>
            </a:pPr>
            <a:r>
              <a:rPr lang="en-US" sz="2501" b="1" dirty="0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Erwinia</a:t>
            </a:r>
            <a:r>
              <a:rPr lang="en-US" sz="2501" dirty="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 increases between September and December</a:t>
            </a:r>
          </a:p>
          <a:p>
            <a:pPr marL="540065" lvl="1" indent="-270033" algn="just">
              <a:lnSpc>
                <a:spcPts val="6253"/>
              </a:lnSpc>
              <a:buFont typeface="Arial"/>
              <a:buChar char="•"/>
            </a:pPr>
            <a:r>
              <a:rPr lang="en-US" sz="2501" b="1" dirty="0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Weevil and Intoxication</a:t>
            </a:r>
            <a:r>
              <a:rPr lang="en-US" sz="2501" dirty="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  have minimal impact</a:t>
            </a:r>
          </a:p>
        </p:txBody>
      </p:sp>
      <p:sp>
        <p:nvSpPr>
          <p:cNvPr id="5" name="AutoShape 5"/>
          <p:cNvSpPr/>
          <p:nvPr/>
        </p:nvSpPr>
        <p:spPr>
          <a:xfrm>
            <a:off x="8458200" y="2410798"/>
            <a:ext cx="9614001" cy="93908"/>
          </a:xfrm>
          <a:prstGeom prst="line">
            <a:avLst/>
          </a:prstGeom>
          <a:ln w="47625" cap="flat">
            <a:solidFill>
              <a:srgbClr val="7E46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81929">
            <a:off x="-329502" y="-132461"/>
            <a:ext cx="3127431" cy="2084954"/>
          </a:xfrm>
          <a:custGeom>
            <a:avLst/>
            <a:gdLst/>
            <a:ahLst/>
            <a:cxnLst/>
            <a:rect l="l" t="t" r="r" b="b"/>
            <a:pathLst>
              <a:path w="3127431" h="2084954">
                <a:moveTo>
                  <a:pt x="0" y="0"/>
                </a:moveTo>
                <a:lnTo>
                  <a:pt x="3127431" y="0"/>
                </a:lnTo>
                <a:lnTo>
                  <a:pt x="3127431" y="2084954"/>
                </a:lnTo>
                <a:lnTo>
                  <a:pt x="0" y="2084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8460" y="1710733"/>
            <a:ext cx="6934676" cy="4947363"/>
          </a:xfrm>
          <a:custGeom>
            <a:avLst/>
            <a:gdLst/>
            <a:ahLst/>
            <a:cxnLst/>
            <a:rect l="l" t="t" r="r" b="b"/>
            <a:pathLst>
              <a:path w="6934676" h="4947363">
                <a:moveTo>
                  <a:pt x="0" y="0"/>
                </a:moveTo>
                <a:lnTo>
                  <a:pt x="6934676" y="0"/>
                </a:lnTo>
                <a:lnTo>
                  <a:pt x="6934676" y="4947363"/>
                </a:lnTo>
                <a:lnTo>
                  <a:pt x="0" y="4947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EDB975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1717907"/>
            <a:ext cx="8115300" cy="4940189"/>
          </a:xfrm>
          <a:custGeom>
            <a:avLst/>
            <a:gdLst/>
            <a:ahLst/>
            <a:cxnLst/>
            <a:rect l="l" t="t" r="r" b="b"/>
            <a:pathLst>
              <a:path w="8115300" h="4940189">
                <a:moveTo>
                  <a:pt x="0" y="0"/>
                </a:moveTo>
                <a:lnTo>
                  <a:pt x="8115300" y="0"/>
                </a:lnTo>
                <a:lnTo>
                  <a:pt x="8115300" y="4940189"/>
                </a:lnTo>
                <a:lnTo>
                  <a:pt x="0" y="4940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EEBA75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25938" y="476628"/>
            <a:ext cx="14179384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0"/>
              </a:lnSpc>
              <a:spcBef>
                <a:spcPct val="0"/>
              </a:spcBef>
            </a:pPr>
            <a:r>
              <a:rPr lang="en-US" sz="5700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Root Health 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38538" y="7414627"/>
            <a:ext cx="9382236" cy="215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654" lvl="1" indent="-233827" algn="just">
              <a:lnSpc>
                <a:spcPts val="4397"/>
              </a:lnSpc>
              <a:buFont typeface="Arial"/>
              <a:buChar char="•"/>
            </a:pPr>
            <a:r>
              <a:rPr lang="en-US" sz="2166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Healthy Roots consistently comprise the majority (~80-90%), indicating stable root health management.</a:t>
            </a:r>
          </a:p>
          <a:p>
            <a:pPr marL="467654" lvl="1" indent="-233827" algn="just">
              <a:lnSpc>
                <a:spcPts val="4397"/>
              </a:lnSpc>
              <a:buFont typeface="Arial"/>
              <a:buChar char="•"/>
            </a:pPr>
            <a:r>
              <a:rPr lang="en-US" sz="2166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Bad Roots remain below 5%, but periodic increases suggest areas for improvement.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15757" y="6881938"/>
            <a:ext cx="532774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Root Health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5600" y="6881938"/>
            <a:ext cx="674898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Dominant Pests &amp; Bad Root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2044" y="7414627"/>
            <a:ext cx="7690169" cy="270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5719" lvl="1" indent="-232859" algn="just">
              <a:lnSpc>
                <a:spcPts val="4378"/>
              </a:lnSpc>
              <a:buFont typeface="Arial"/>
              <a:buChar char="•"/>
            </a:pPr>
            <a:r>
              <a:rPr lang="en-US" sz="2157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Symphylans (red) </a:t>
            </a:r>
            <a:r>
              <a:rPr lang="en-US" sz="2157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are the most abundant but may have a limited impact on root damage.</a:t>
            </a:r>
          </a:p>
          <a:p>
            <a:pPr marL="465719" lvl="1" indent="-232859" algn="just">
              <a:lnSpc>
                <a:spcPts val="4378"/>
              </a:lnSpc>
              <a:buFont typeface="Arial"/>
              <a:buChar char="•"/>
            </a:pPr>
            <a:r>
              <a:rPr lang="en-US" sz="2157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Scale Insects and Snails</a:t>
            </a:r>
            <a:r>
              <a:rPr lang="en-US" sz="2157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 are linked to a higher % Bad Roots and should be prioritized for control.</a:t>
            </a:r>
          </a:p>
          <a:p>
            <a:pPr algn="just">
              <a:lnSpc>
                <a:spcPts val="4378"/>
              </a:lnSpc>
            </a:pPr>
            <a:endParaRPr lang="en-US" sz="2157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2408" y="1326873"/>
            <a:ext cx="4257829" cy="2957256"/>
          </a:xfrm>
          <a:custGeom>
            <a:avLst/>
            <a:gdLst/>
            <a:ahLst/>
            <a:cxnLst/>
            <a:rect l="l" t="t" r="r" b="b"/>
            <a:pathLst>
              <a:path w="4257829" h="2957256">
                <a:moveTo>
                  <a:pt x="0" y="0"/>
                </a:moveTo>
                <a:lnTo>
                  <a:pt x="4257829" y="0"/>
                </a:lnTo>
                <a:lnTo>
                  <a:pt x="4257829" y="2957256"/>
                </a:lnTo>
                <a:lnTo>
                  <a:pt x="0" y="2957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68460" y="1445672"/>
            <a:ext cx="4072047" cy="2843029"/>
          </a:xfrm>
          <a:custGeom>
            <a:avLst/>
            <a:gdLst/>
            <a:ahLst/>
            <a:cxnLst/>
            <a:rect l="l" t="t" r="r" b="b"/>
            <a:pathLst>
              <a:path w="4072047" h="2843029">
                <a:moveTo>
                  <a:pt x="0" y="0"/>
                </a:moveTo>
                <a:lnTo>
                  <a:pt x="4072047" y="0"/>
                </a:lnTo>
                <a:lnTo>
                  <a:pt x="4072047" y="2843029"/>
                </a:lnTo>
                <a:lnTo>
                  <a:pt x="0" y="2843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363189" y="1183998"/>
            <a:ext cx="3239998" cy="3607636"/>
            <a:chOff x="0" y="0"/>
            <a:chExt cx="4319997" cy="4810181"/>
          </a:xfrm>
        </p:grpSpPr>
        <p:sp>
          <p:nvSpPr>
            <p:cNvPr id="5" name="Freeform 5"/>
            <p:cNvSpPr/>
            <p:nvPr/>
          </p:nvSpPr>
          <p:spPr>
            <a:xfrm rot="-9792305">
              <a:off x="175440" y="2498484"/>
              <a:ext cx="3887408" cy="1788208"/>
            </a:xfrm>
            <a:custGeom>
              <a:avLst/>
              <a:gdLst/>
              <a:ahLst/>
              <a:cxnLst/>
              <a:rect l="l" t="t" r="r" b="b"/>
              <a:pathLst>
                <a:path w="3887408" h="1788208">
                  <a:moveTo>
                    <a:pt x="0" y="0"/>
                  </a:moveTo>
                  <a:lnTo>
                    <a:pt x="3887408" y="0"/>
                  </a:lnTo>
                  <a:lnTo>
                    <a:pt x="3887408" y="1788208"/>
                  </a:lnTo>
                  <a:lnTo>
                    <a:pt x="0" y="1788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82018" y="0"/>
              <a:ext cx="3237980" cy="3949989"/>
            </a:xfrm>
            <a:custGeom>
              <a:avLst/>
              <a:gdLst/>
              <a:ahLst/>
              <a:cxnLst/>
              <a:rect l="l" t="t" r="r" b="b"/>
              <a:pathLst>
                <a:path w="3237980" h="3949989">
                  <a:moveTo>
                    <a:pt x="0" y="0"/>
                  </a:moveTo>
                  <a:lnTo>
                    <a:pt x="3237979" y="0"/>
                  </a:lnTo>
                  <a:lnTo>
                    <a:pt x="3237979" y="3949989"/>
                  </a:lnTo>
                  <a:lnTo>
                    <a:pt x="0" y="3949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b="-341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20772" y="3439384"/>
            <a:ext cx="1048915" cy="104891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13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8E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76865" y="3439384"/>
            <a:ext cx="1048915" cy="104891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13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8E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580026" y="3439384"/>
            <a:ext cx="1048915" cy="104891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13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8E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424760" y="4760379"/>
            <a:ext cx="5438481" cy="1201521"/>
            <a:chOff x="0" y="0"/>
            <a:chExt cx="2430804" cy="5370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0804" cy="537037"/>
            </a:xfrm>
            <a:custGeom>
              <a:avLst/>
              <a:gdLst/>
              <a:ahLst/>
              <a:cxnLst/>
              <a:rect l="l" t="t" r="r" b="b"/>
              <a:pathLst>
                <a:path w="2430804" h="537037">
                  <a:moveTo>
                    <a:pt x="2227604" y="0"/>
                  </a:moveTo>
                  <a:cubicBezTo>
                    <a:pt x="2339828" y="0"/>
                    <a:pt x="2430804" y="120220"/>
                    <a:pt x="2430804" y="268518"/>
                  </a:cubicBezTo>
                  <a:cubicBezTo>
                    <a:pt x="2430804" y="416817"/>
                    <a:pt x="2339828" y="537037"/>
                    <a:pt x="2227604" y="537037"/>
                  </a:cubicBezTo>
                  <a:lnTo>
                    <a:pt x="203200" y="537037"/>
                  </a:lnTo>
                  <a:cubicBezTo>
                    <a:pt x="90976" y="537037"/>
                    <a:pt x="0" y="416817"/>
                    <a:pt x="0" y="268518"/>
                  </a:cubicBezTo>
                  <a:cubicBezTo>
                    <a:pt x="0" y="1202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D9E3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2430804" cy="54656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>
                  <a:solidFill>
                    <a:srgbClr val="15130D"/>
                  </a:solidFill>
                  <a:latin typeface="Quicksand 1 Bold"/>
                  <a:ea typeface="Quicksand 1 Bold"/>
                  <a:cs typeface="Quicksand 1 Bold"/>
                  <a:sym typeface="Quicksand 1 Bold"/>
                </a:rPr>
                <a:t>Rising Mortality Rates related to environmental factors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81145" y="4760379"/>
            <a:ext cx="5008845" cy="1201521"/>
            <a:chOff x="0" y="0"/>
            <a:chExt cx="2601520" cy="6240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01520" cy="624052"/>
            </a:xfrm>
            <a:custGeom>
              <a:avLst/>
              <a:gdLst/>
              <a:ahLst/>
              <a:cxnLst/>
              <a:rect l="l" t="t" r="r" b="b"/>
              <a:pathLst>
                <a:path w="2601520" h="624052">
                  <a:moveTo>
                    <a:pt x="2398320" y="0"/>
                  </a:moveTo>
                  <a:cubicBezTo>
                    <a:pt x="2510544" y="0"/>
                    <a:pt x="2601520" y="139699"/>
                    <a:pt x="2601520" y="312026"/>
                  </a:cubicBezTo>
                  <a:cubicBezTo>
                    <a:pt x="2601520" y="484353"/>
                    <a:pt x="2510544" y="624052"/>
                    <a:pt x="2398320" y="624052"/>
                  </a:cubicBezTo>
                  <a:lnTo>
                    <a:pt x="203200" y="624052"/>
                  </a:lnTo>
                  <a:cubicBezTo>
                    <a:pt x="90976" y="624052"/>
                    <a:pt x="0" y="484353"/>
                    <a:pt x="0" y="312026"/>
                  </a:cubicBezTo>
                  <a:cubicBezTo>
                    <a:pt x="0" y="1396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72C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2601520" cy="633577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8ED"/>
                  </a:solidFill>
                  <a:latin typeface="Quicksand 1"/>
                  <a:ea typeface="Quicksand 1"/>
                  <a:cs typeface="Quicksand 1"/>
                  <a:sym typeface="Quicksand 1"/>
                </a:rPr>
                <a:t>Rising Mortality Rates related to pest outbreaks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806691" y="4760379"/>
            <a:ext cx="5208174" cy="1201521"/>
            <a:chOff x="0" y="0"/>
            <a:chExt cx="2327866" cy="5370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27865" cy="537037"/>
            </a:xfrm>
            <a:custGeom>
              <a:avLst/>
              <a:gdLst/>
              <a:ahLst/>
              <a:cxnLst/>
              <a:rect l="l" t="t" r="r" b="b"/>
              <a:pathLst>
                <a:path w="2327865" h="537037">
                  <a:moveTo>
                    <a:pt x="2124665" y="0"/>
                  </a:moveTo>
                  <a:cubicBezTo>
                    <a:pt x="2236890" y="0"/>
                    <a:pt x="2327865" y="120220"/>
                    <a:pt x="2327865" y="268518"/>
                  </a:cubicBezTo>
                  <a:cubicBezTo>
                    <a:pt x="2327865" y="416817"/>
                    <a:pt x="2236890" y="537037"/>
                    <a:pt x="2124665" y="537037"/>
                  </a:cubicBezTo>
                  <a:lnTo>
                    <a:pt x="203200" y="537037"/>
                  </a:lnTo>
                  <a:cubicBezTo>
                    <a:pt x="90976" y="537037"/>
                    <a:pt x="0" y="416817"/>
                    <a:pt x="0" y="268518"/>
                  </a:cubicBezTo>
                  <a:cubicBezTo>
                    <a:pt x="0" y="1202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6C3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2327866" cy="54656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>
                  <a:solidFill>
                    <a:srgbClr val="15130D"/>
                  </a:solidFill>
                  <a:latin typeface="Quicksand 1 Bold"/>
                  <a:ea typeface="Quicksand 1 Bold"/>
                  <a:cs typeface="Quicksand 1 Bold"/>
                  <a:sym typeface="Quicksand 1 Bold"/>
                </a:rPr>
                <a:t>Root Health &amp; Bad Root Spikes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93804" y="260405"/>
            <a:ext cx="15670843" cy="92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59"/>
              </a:lnSpc>
              <a:spcBef>
                <a:spcPct val="0"/>
              </a:spcBef>
            </a:pPr>
            <a:r>
              <a:rPr lang="en-US" sz="6049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Key Findings Summary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9022" y="6319279"/>
            <a:ext cx="5188533" cy="3660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215" lvl="1" indent="-222107" algn="l">
              <a:lnSpc>
                <a:spcPts val="3662"/>
              </a:lnSpc>
              <a:buFont typeface="Arial"/>
              <a:buChar char="•"/>
            </a:pPr>
            <a:r>
              <a:rPr lang="en-US" sz="2057">
                <a:solidFill>
                  <a:srgbClr val="15130D"/>
                </a:solidFill>
                <a:latin typeface="Quicksand 2"/>
                <a:ea typeface="Quicksand 2"/>
                <a:cs typeface="Quicksand 2"/>
                <a:sym typeface="Quicksand 2"/>
              </a:rPr>
              <a:t>Phytophthora (16.3%) and "Other" diseases (23.9%) are key contributors to plant losses.</a:t>
            </a:r>
          </a:p>
          <a:p>
            <a:pPr marL="444215" lvl="1" indent="-222107" algn="l">
              <a:lnSpc>
                <a:spcPts val="3662"/>
              </a:lnSpc>
              <a:buFont typeface="Arial"/>
              <a:buChar char="•"/>
            </a:pPr>
            <a:r>
              <a:rPr lang="en-US" sz="2057">
                <a:solidFill>
                  <a:srgbClr val="15130D"/>
                </a:solidFill>
                <a:latin typeface="Quicksand 2"/>
                <a:ea typeface="Quicksand 2"/>
                <a:cs typeface="Quicksand 2"/>
                <a:sym typeface="Quicksand 2"/>
              </a:rPr>
              <a:t>28.4% of losses remain unclassified under the category "Others," indicating a need for better disease identification and targeted control strategies.</a:t>
            </a:r>
          </a:p>
          <a:p>
            <a:pPr algn="l">
              <a:lnSpc>
                <a:spcPts val="3662"/>
              </a:lnSpc>
            </a:pPr>
            <a:endParaRPr lang="en-US" sz="2057">
              <a:solidFill>
                <a:srgbClr val="15130D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311770" y="6290704"/>
            <a:ext cx="5666920" cy="32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730" lvl="1" indent="-220865" algn="l">
              <a:lnSpc>
                <a:spcPts val="3948"/>
              </a:lnSpc>
              <a:buFont typeface="Arial"/>
              <a:buChar char="•"/>
            </a:pPr>
            <a:r>
              <a:rPr lang="en-US" sz="2045">
                <a:solidFill>
                  <a:srgbClr val="15130D"/>
                </a:solidFill>
                <a:latin typeface="Quicksand 2"/>
                <a:ea typeface="Quicksand 2"/>
                <a:cs typeface="Quicksand 2"/>
                <a:sym typeface="Quicksand 2"/>
              </a:rPr>
              <a:t>Extreme rainfall events (Q2 2020 &amp; Q4 2021) have led to increased mortality rates</a:t>
            </a:r>
          </a:p>
          <a:p>
            <a:pPr marL="441730" lvl="1" indent="-220865" algn="l">
              <a:lnSpc>
                <a:spcPts val="3641"/>
              </a:lnSpc>
              <a:buFont typeface="Arial"/>
              <a:buChar char="•"/>
            </a:pPr>
            <a:r>
              <a:rPr lang="en-US" sz="2045">
                <a:solidFill>
                  <a:srgbClr val="15130D"/>
                </a:solidFill>
                <a:latin typeface="Quicksand 2"/>
                <a:ea typeface="Quicksand 2"/>
                <a:cs typeface="Quicksand 2"/>
                <a:sym typeface="Quicksand 2"/>
              </a:rPr>
              <a:t>Low humidity periods (Q2 2020) were also linked to high mortality</a:t>
            </a:r>
          </a:p>
          <a:p>
            <a:pPr marL="441730" lvl="1" indent="-220865" algn="l">
              <a:lnSpc>
                <a:spcPts val="3641"/>
              </a:lnSpc>
              <a:buFont typeface="Arial"/>
              <a:buChar char="•"/>
            </a:pPr>
            <a:r>
              <a:rPr lang="en-US" sz="2045">
                <a:solidFill>
                  <a:srgbClr val="15130D"/>
                </a:solidFill>
                <a:latin typeface="Quicksand 2"/>
                <a:ea typeface="Quicksand 2"/>
                <a:cs typeface="Quicksand 2"/>
                <a:sym typeface="Quicksand 2"/>
              </a:rPr>
              <a:t>Temperature is the most significant factor influencing pest outbreaks, according to the correlation analysis.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67146" y="6319279"/>
            <a:ext cx="5571714" cy="320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5827" lvl="1" indent="-222914" algn="l">
              <a:lnSpc>
                <a:spcPts val="3675"/>
              </a:lnSpc>
              <a:buFont typeface="Arial"/>
              <a:buChar char="•"/>
            </a:pPr>
            <a:r>
              <a:rPr lang="en-US" sz="2064">
                <a:solidFill>
                  <a:srgbClr val="15130D"/>
                </a:solidFill>
                <a:latin typeface="Quicksand 2"/>
                <a:ea typeface="Quicksand 2"/>
                <a:cs typeface="Quicksand 2"/>
                <a:sym typeface="Quicksand 2"/>
              </a:rPr>
              <a:t>Bad roots remain below 5% but show periodic spikes, indicating that root stress is an occasional but manageable concern.</a:t>
            </a:r>
          </a:p>
          <a:p>
            <a:pPr marL="445827" lvl="1" indent="-222914" algn="l">
              <a:lnSpc>
                <a:spcPts val="3675"/>
              </a:lnSpc>
              <a:buFont typeface="Arial"/>
              <a:buChar char="•"/>
            </a:pPr>
            <a:r>
              <a:rPr lang="en-US" sz="2064">
                <a:solidFill>
                  <a:srgbClr val="15130D"/>
                </a:solidFill>
                <a:latin typeface="Quicksand 2"/>
                <a:ea typeface="Quicksand 2"/>
                <a:cs typeface="Quicksand 2"/>
                <a:sym typeface="Quicksand 2"/>
              </a:rPr>
              <a:t>Symphylans are abundant but do not strongly correlate with bad roots, meaning they should not be a primary focus for pest control.</a:t>
            </a:r>
          </a:p>
        </p:txBody>
      </p:sp>
      <p:sp>
        <p:nvSpPr>
          <p:cNvPr id="29" name="Freeform 29"/>
          <p:cNvSpPr/>
          <p:nvPr/>
        </p:nvSpPr>
        <p:spPr>
          <a:xfrm rot="-981929">
            <a:off x="-80368" y="45919"/>
            <a:ext cx="2948343" cy="1965562"/>
          </a:xfrm>
          <a:custGeom>
            <a:avLst/>
            <a:gdLst/>
            <a:ahLst/>
            <a:cxnLst/>
            <a:rect l="l" t="t" r="r" b="b"/>
            <a:pathLst>
              <a:path w="2948343" h="1965562">
                <a:moveTo>
                  <a:pt x="0" y="0"/>
                </a:moveTo>
                <a:lnTo>
                  <a:pt x="2948343" y="0"/>
                </a:lnTo>
                <a:lnTo>
                  <a:pt x="2948343" y="1965562"/>
                </a:lnTo>
                <a:lnTo>
                  <a:pt x="0" y="1965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7883" y="1208717"/>
            <a:ext cx="4864837" cy="3378850"/>
          </a:xfrm>
          <a:custGeom>
            <a:avLst/>
            <a:gdLst/>
            <a:ahLst/>
            <a:cxnLst/>
            <a:rect l="l" t="t" r="r" b="b"/>
            <a:pathLst>
              <a:path w="4864837" h="3378850">
                <a:moveTo>
                  <a:pt x="0" y="0"/>
                </a:moveTo>
                <a:lnTo>
                  <a:pt x="4864837" y="0"/>
                </a:lnTo>
                <a:lnTo>
                  <a:pt x="4864837" y="3378850"/>
                </a:lnTo>
                <a:lnTo>
                  <a:pt x="0" y="3378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676" y="5963382"/>
            <a:ext cx="3377813" cy="3761088"/>
            <a:chOff x="0" y="0"/>
            <a:chExt cx="4503750" cy="5014784"/>
          </a:xfrm>
        </p:grpSpPr>
        <p:sp>
          <p:nvSpPr>
            <p:cNvPr id="4" name="Freeform 4"/>
            <p:cNvSpPr/>
            <p:nvPr/>
          </p:nvSpPr>
          <p:spPr>
            <a:xfrm rot="-9792305">
              <a:off x="182902" y="2604758"/>
              <a:ext cx="4052761" cy="1864270"/>
            </a:xfrm>
            <a:custGeom>
              <a:avLst/>
              <a:gdLst/>
              <a:ahLst/>
              <a:cxnLst/>
              <a:rect l="l" t="t" r="r" b="b"/>
              <a:pathLst>
                <a:path w="4052761" h="1864270">
                  <a:moveTo>
                    <a:pt x="0" y="0"/>
                  </a:moveTo>
                  <a:lnTo>
                    <a:pt x="4052761" y="0"/>
                  </a:lnTo>
                  <a:lnTo>
                    <a:pt x="4052761" y="1864270"/>
                  </a:lnTo>
                  <a:lnTo>
                    <a:pt x="0" y="1864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28042" y="0"/>
              <a:ext cx="3375708" cy="4118004"/>
            </a:xfrm>
            <a:custGeom>
              <a:avLst/>
              <a:gdLst/>
              <a:ahLst/>
              <a:cxnLst/>
              <a:rect l="l" t="t" r="r" b="b"/>
              <a:pathLst>
                <a:path w="3375708" h="4118004">
                  <a:moveTo>
                    <a:pt x="0" y="0"/>
                  </a:moveTo>
                  <a:lnTo>
                    <a:pt x="3375708" y="0"/>
                  </a:lnTo>
                  <a:lnTo>
                    <a:pt x="3375708" y="4118004"/>
                  </a:lnTo>
                  <a:lnTo>
                    <a:pt x="0" y="4118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41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25488" y="6354542"/>
            <a:ext cx="1048915" cy="10489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13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8E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35020" y="2060024"/>
            <a:ext cx="1048915" cy="10489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13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8E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83935" y="6430304"/>
            <a:ext cx="13216820" cy="897392"/>
            <a:chOff x="0" y="0"/>
            <a:chExt cx="5985475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85475" cy="406400"/>
            </a:xfrm>
            <a:custGeom>
              <a:avLst/>
              <a:gdLst/>
              <a:ahLst/>
              <a:cxnLst/>
              <a:rect l="l" t="t" r="r" b="b"/>
              <a:pathLst>
                <a:path w="5985475" h="406400">
                  <a:moveTo>
                    <a:pt x="5782275" y="0"/>
                  </a:moveTo>
                  <a:cubicBezTo>
                    <a:pt x="5894500" y="0"/>
                    <a:pt x="5985475" y="90976"/>
                    <a:pt x="5985475" y="203200"/>
                  </a:cubicBezTo>
                  <a:cubicBezTo>
                    <a:pt x="5985475" y="315424"/>
                    <a:pt x="5894500" y="406400"/>
                    <a:pt x="57822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D9E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985475" cy="41592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839"/>
                </a:lnSpc>
              </a:pPr>
              <a:r>
                <a:rPr lang="en-US" sz="3199" b="1">
                  <a:solidFill>
                    <a:srgbClr val="000000"/>
                  </a:solidFill>
                  <a:latin typeface="Quicksand 1 Bold"/>
                  <a:ea typeface="Quicksand 1 Bold"/>
                  <a:cs typeface="Quicksand 1 Bold"/>
                  <a:sym typeface="Quicksand 1 Bold"/>
                </a:rPr>
                <a:t>Climate-Responsive Pest &amp; Disease Control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656954" y="2135786"/>
            <a:ext cx="13116619" cy="897392"/>
            <a:chOff x="0" y="0"/>
            <a:chExt cx="5940097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940098" cy="406400"/>
            </a:xfrm>
            <a:custGeom>
              <a:avLst/>
              <a:gdLst/>
              <a:ahLst/>
              <a:cxnLst/>
              <a:rect l="l" t="t" r="r" b="b"/>
              <a:pathLst>
                <a:path w="5940098" h="406400">
                  <a:moveTo>
                    <a:pt x="5736898" y="0"/>
                  </a:moveTo>
                  <a:cubicBezTo>
                    <a:pt x="5849122" y="0"/>
                    <a:pt x="5940098" y="90976"/>
                    <a:pt x="5940098" y="203200"/>
                  </a:cubicBezTo>
                  <a:cubicBezTo>
                    <a:pt x="5940098" y="315424"/>
                    <a:pt x="5849122" y="406400"/>
                    <a:pt x="57368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A72C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5940097" cy="41592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839"/>
                </a:lnSpc>
              </a:pPr>
              <a:r>
                <a:rPr lang="en-US" sz="3199" b="1">
                  <a:solidFill>
                    <a:srgbClr val="FFF8ED"/>
                  </a:solidFill>
                  <a:latin typeface="Quicksand 1 Bold"/>
                  <a:ea typeface="Quicksand 1 Bold"/>
                  <a:cs typeface="Quicksand 1 Bold"/>
                  <a:sym typeface="Quicksand 1 Bold"/>
                </a:rPr>
                <a:t>Targeted Disease &amp; Pest Management Strategies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656954" y="3130532"/>
            <a:ext cx="12907690" cy="3748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4509"/>
              </a:lnSpc>
              <a:buFont typeface="Arial"/>
              <a:buChar char="•"/>
            </a:pPr>
            <a:r>
              <a:rPr lang="en-US" sz="27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Prioritize Phytophthora prevention (16.3%): </a:t>
            </a:r>
            <a:r>
              <a:rPr lang="en-US" sz="2700" u="none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regular application of fungicides during peak disease periods (Jan–March).</a:t>
            </a:r>
          </a:p>
          <a:p>
            <a:pPr marL="582932" lvl="1" indent="-291466" algn="l">
              <a:lnSpc>
                <a:spcPts val="4509"/>
              </a:lnSpc>
              <a:buFont typeface="Arial"/>
              <a:buChar char="•"/>
            </a:pPr>
            <a:r>
              <a:rPr lang="en-US" sz="2700" u="none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Further analyze "Other" diseases (23.9%): Implement advanced disease tracking to classify unidentified diseases; Strengthen soil microbiome analysis to determine underlying causes.</a:t>
            </a:r>
          </a:p>
          <a:p>
            <a:pPr algn="l">
              <a:lnSpc>
                <a:spcPts val="3360"/>
              </a:lnSpc>
            </a:pPr>
            <a:endParaRPr lang="en-US" sz="2700" u="none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algn="ctr">
              <a:lnSpc>
                <a:spcPts val="3360"/>
              </a:lnSpc>
            </a:pPr>
            <a:endParaRPr lang="en-US" sz="2700" u="none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932525" y="157954"/>
            <a:ext cx="14326775" cy="1977832"/>
            <a:chOff x="0" y="0"/>
            <a:chExt cx="19102366" cy="263711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2001190"/>
              <a:ext cx="19102366" cy="635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3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60569"/>
              <a:ext cx="19102366" cy="1372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123"/>
                </a:lnSpc>
                <a:spcBef>
                  <a:spcPct val="0"/>
                </a:spcBef>
              </a:pPr>
              <a:r>
                <a:rPr lang="en-US" sz="6769">
                  <a:solidFill>
                    <a:srgbClr val="15130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Recommendation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9102366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8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656954" y="7603141"/>
            <a:ext cx="13062657" cy="317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4509"/>
              </a:lnSpc>
              <a:buFont typeface="Arial"/>
              <a:buChar char="•"/>
            </a:pPr>
            <a:r>
              <a:rPr lang="en-US" sz="27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Mitigating Extreme Rainfall &amp; Humidity Fluctuations: Implement better irrigation and drainage solutions for flood-prone areas; Introduce mulching &amp; moisture-retention soil techniques to mitigate drought effects.</a:t>
            </a:r>
          </a:p>
          <a:p>
            <a:pPr algn="l">
              <a:lnSpc>
                <a:spcPts val="4509"/>
              </a:lnSpc>
            </a:pPr>
            <a:endParaRPr lang="en-US" sz="2700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algn="l">
              <a:lnSpc>
                <a:spcPts val="3360"/>
              </a:lnSpc>
            </a:pPr>
            <a:endParaRPr lang="en-US" sz="2700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algn="ctr">
              <a:lnSpc>
                <a:spcPts val="3360"/>
              </a:lnSpc>
            </a:pPr>
            <a:endParaRPr lang="en-US" sz="2700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</p:txBody>
      </p:sp>
      <p:sp>
        <p:nvSpPr>
          <p:cNvPr id="24" name="Freeform 24"/>
          <p:cNvSpPr/>
          <p:nvPr/>
        </p:nvSpPr>
        <p:spPr>
          <a:xfrm rot="-981929">
            <a:off x="-443607" y="-163359"/>
            <a:ext cx="3144499" cy="2096332"/>
          </a:xfrm>
          <a:custGeom>
            <a:avLst/>
            <a:gdLst/>
            <a:ahLst/>
            <a:cxnLst/>
            <a:rect l="l" t="t" r="r" b="b"/>
            <a:pathLst>
              <a:path w="3144499" h="2096332">
                <a:moveTo>
                  <a:pt x="0" y="0"/>
                </a:moveTo>
                <a:lnTo>
                  <a:pt x="3144499" y="0"/>
                </a:lnTo>
                <a:lnTo>
                  <a:pt x="3144499" y="2096332"/>
                </a:lnTo>
                <a:lnTo>
                  <a:pt x="0" y="2096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5447" y="670738"/>
            <a:ext cx="11161375" cy="1050807"/>
            <a:chOff x="0" y="0"/>
            <a:chExt cx="5704251" cy="537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4251" cy="537037"/>
            </a:xfrm>
            <a:custGeom>
              <a:avLst/>
              <a:gdLst/>
              <a:ahLst/>
              <a:cxnLst/>
              <a:rect l="l" t="t" r="r" b="b"/>
              <a:pathLst>
                <a:path w="5704251" h="537037">
                  <a:moveTo>
                    <a:pt x="5501051" y="0"/>
                  </a:moveTo>
                  <a:cubicBezTo>
                    <a:pt x="5613276" y="0"/>
                    <a:pt x="5704251" y="120220"/>
                    <a:pt x="5704251" y="268518"/>
                  </a:cubicBezTo>
                  <a:cubicBezTo>
                    <a:pt x="5704251" y="416817"/>
                    <a:pt x="5613276" y="537037"/>
                    <a:pt x="5501051" y="537037"/>
                  </a:cubicBezTo>
                  <a:lnTo>
                    <a:pt x="203200" y="537037"/>
                  </a:lnTo>
                  <a:cubicBezTo>
                    <a:pt x="90976" y="537037"/>
                    <a:pt x="0" y="416817"/>
                    <a:pt x="0" y="268518"/>
                  </a:cubicBezTo>
                  <a:cubicBezTo>
                    <a:pt x="0" y="1202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72C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704251" cy="54656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>
                  <a:solidFill>
                    <a:srgbClr val="FFFFFF"/>
                  </a:solidFill>
                  <a:latin typeface="Quicksand 1 Bold"/>
                  <a:ea typeface="Quicksand 1 Bold"/>
                  <a:cs typeface="Quicksand 1 Bold"/>
                  <a:sym typeface="Quicksand 1 Bold"/>
                </a:rPr>
                <a:t>Optimized Resource Allocation for High-Risk Areas/Disease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9799" y="532554"/>
            <a:ext cx="4072047" cy="2843029"/>
          </a:xfrm>
          <a:custGeom>
            <a:avLst/>
            <a:gdLst/>
            <a:ahLst/>
            <a:cxnLst/>
            <a:rect l="l" t="t" r="r" b="b"/>
            <a:pathLst>
              <a:path w="4072047" h="2843029">
                <a:moveTo>
                  <a:pt x="0" y="0"/>
                </a:moveTo>
                <a:lnTo>
                  <a:pt x="4072047" y="0"/>
                </a:lnTo>
                <a:lnTo>
                  <a:pt x="4072047" y="2843029"/>
                </a:lnTo>
                <a:lnTo>
                  <a:pt x="0" y="284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768348" y="672630"/>
            <a:ext cx="1048915" cy="10489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13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8E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3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17263" y="1830244"/>
            <a:ext cx="12749112" cy="476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939" lvl="1" indent="-284470" algn="l">
              <a:lnSpc>
                <a:spcPts val="4400"/>
              </a:lnSpc>
              <a:buFont typeface="Arial"/>
              <a:buChar char="•"/>
            </a:pPr>
            <a:r>
              <a:rPr lang="en-US" sz="2635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Focus Control Efforts on Highly Infested Lots (16.8%): The Top 3 most infested lots should receive priority intervention.</a:t>
            </a:r>
          </a:p>
          <a:p>
            <a:pPr marL="568939" lvl="1" indent="-284470" algn="l">
              <a:lnSpc>
                <a:spcPts val="4400"/>
              </a:lnSpc>
              <a:buFont typeface="Arial"/>
              <a:buChar char="•"/>
            </a:pPr>
            <a:r>
              <a:rPr lang="en-US" sz="2635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Balanced nutrient application could reduce “Delivered” losses (15.2%).</a:t>
            </a:r>
          </a:p>
          <a:p>
            <a:pPr marL="568939" lvl="1" indent="-284470" algn="l">
              <a:lnSpc>
                <a:spcPts val="4400"/>
              </a:lnSpc>
              <a:buFont typeface="Arial"/>
              <a:buChar char="•"/>
            </a:pPr>
            <a:r>
              <a:rPr lang="en-US" sz="2635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Unknown disease category “Others” (23.9%) remains the second largest contributor to losses → More research is required before allocating treatment budgets</a:t>
            </a:r>
          </a:p>
          <a:p>
            <a:pPr algn="l">
              <a:lnSpc>
                <a:spcPts val="4400"/>
              </a:lnSpc>
            </a:pPr>
            <a:endParaRPr lang="en-US" sz="2635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algn="l">
              <a:lnSpc>
                <a:spcPts val="3279"/>
              </a:lnSpc>
            </a:pPr>
            <a:endParaRPr lang="en-US" sz="2635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algn="ctr">
              <a:lnSpc>
                <a:spcPts val="3279"/>
              </a:lnSpc>
            </a:pPr>
            <a:endParaRPr lang="en-US" sz="2635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10773" y="5833024"/>
            <a:ext cx="3365051" cy="3365051"/>
          </a:xfrm>
          <a:custGeom>
            <a:avLst/>
            <a:gdLst/>
            <a:ahLst/>
            <a:cxnLst/>
            <a:rect l="l" t="t" r="r" b="b"/>
            <a:pathLst>
              <a:path w="3365051" h="3365051">
                <a:moveTo>
                  <a:pt x="0" y="0"/>
                </a:moveTo>
                <a:lnTo>
                  <a:pt x="3365051" y="0"/>
                </a:lnTo>
                <a:lnTo>
                  <a:pt x="3365051" y="3365051"/>
                </a:lnTo>
                <a:lnTo>
                  <a:pt x="0" y="336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768348" y="5833024"/>
            <a:ext cx="1048915" cy="104891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13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8E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55447" y="5694840"/>
            <a:ext cx="11299559" cy="1050807"/>
            <a:chOff x="0" y="0"/>
            <a:chExt cx="5774873" cy="5370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74873" cy="537037"/>
            </a:xfrm>
            <a:custGeom>
              <a:avLst/>
              <a:gdLst/>
              <a:ahLst/>
              <a:cxnLst/>
              <a:rect l="l" t="t" r="r" b="b"/>
              <a:pathLst>
                <a:path w="5774873" h="537037">
                  <a:moveTo>
                    <a:pt x="5571673" y="0"/>
                  </a:moveTo>
                  <a:cubicBezTo>
                    <a:pt x="5683897" y="0"/>
                    <a:pt x="5774873" y="120220"/>
                    <a:pt x="5774873" y="268518"/>
                  </a:cubicBezTo>
                  <a:cubicBezTo>
                    <a:pt x="5774873" y="416817"/>
                    <a:pt x="5683897" y="537037"/>
                    <a:pt x="5571673" y="537037"/>
                  </a:cubicBezTo>
                  <a:lnTo>
                    <a:pt x="203200" y="537037"/>
                  </a:lnTo>
                  <a:cubicBezTo>
                    <a:pt x="90976" y="537037"/>
                    <a:pt x="0" y="416817"/>
                    <a:pt x="0" y="268518"/>
                  </a:cubicBezTo>
                  <a:cubicBezTo>
                    <a:pt x="0" y="1202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4B14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774873" cy="54656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>
                  <a:solidFill>
                    <a:srgbClr val="15130D"/>
                  </a:solidFill>
                  <a:latin typeface="Quicksand 1 Bold"/>
                  <a:ea typeface="Quicksand 1 Bold"/>
                  <a:cs typeface="Quicksand 1 Bold"/>
                  <a:sym typeface="Quicksand 1 Bold"/>
                </a:rPr>
                <a:t>Yield Protection &amp; Supply Chain Stability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817263" y="6821662"/>
            <a:ext cx="12887296" cy="361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011" lvl="1" indent="-295005" algn="l">
              <a:lnSpc>
                <a:spcPts val="4809"/>
              </a:lnSpc>
              <a:buFont typeface="Arial"/>
              <a:buChar char="•"/>
            </a:pPr>
            <a:r>
              <a:rPr lang="en-US" sz="2732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Diversify sourcing strategies in lower-risk locations to balance yield variations caused by climate and pest fluctuations.</a:t>
            </a:r>
          </a:p>
          <a:p>
            <a:pPr marL="590011" lvl="1" indent="-295005" algn="l">
              <a:lnSpc>
                <a:spcPts val="4809"/>
              </a:lnSpc>
              <a:buFont typeface="Arial"/>
              <a:buChar char="•"/>
            </a:pPr>
            <a:r>
              <a:rPr lang="en-US" sz="2732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Enhance predictive yield modeling using pest and climate trend analysis, Align supply chain contracts and contingency plans based on these predictions.</a:t>
            </a:r>
          </a:p>
          <a:p>
            <a:pPr algn="l">
              <a:lnSpc>
                <a:spcPts val="4809"/>
              </a:lnSpc>
            </a:pPr>
            <a:endParaRPr lang="en-US" sz="2732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Simple Geometric Half Circle Shape"/>
          <p:cNvSpPr/>
          <p:nvPr/>
        </p:nvSpPr>
        <p:spPr>
          <a:xfrm rot="-5400000">
            <a:off x="13282201" y="3170375"/>
            <a:ext cx="6737899" cy="3368949"/>
          </a:xfrm>
          <a:custGeom>
            <a:avLst/>
            <a:gdLst/>
            <a:ahLst/>
            <a:cxnLst/>
            <a:rect l="l" t="t" r="r" b="b"/>
            <a:pathLst>
              <a:path w="6737899" h="3368949">
                <a:moveTo>
                  <a:pt x="0" y="0"/>
                </a:moveTo>
                <a:lnTo>
                  <a:pt x="6737899" y="0"/>
                </a:lnTo>
                <a:lnTo>
                  <a:pt x="6737899" y="3368949"/>
                </a:lnTo>
                <a:lnTo>
                  <a:pt x="0" y="3368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Quarter Arc"/>
          <p:cNvSpPr/>
          <p:nvPr/>
        </p:nvSpPr>
        <p:spPr>
          <a:xfrm flipH="1">
            <a:off x="0" y="5887038"/>
            <a:ext cx="4399962" cy="4399962"/>
          </a:xfrm>
          <a:custGeom>
            <a:avLst/>
            <a:gdLst/>
            <a:ahLst/>
            <a:cxnLst/>
            <a:rect l="l" t="t" r="r" b="b"/>
            <a:pathLst>
              <a:path w="4399962" h="4399962">
                <a:moveTo>
                  <a:pt x="4399962" y="0"/>
                </a:moveTo>
                <a:lnTo>
                  <a:pt x="0" y="0"/>
                </a:lnTo>
                <a:lnTo>
                  <a:pt x="0" y="4399962"/>
                </a:lnTo>
                <a:lnTo>
                  <a:pt x="4399962" y="4399962"/>
                </a:lnTo>
                <a:lnTo>
                  <a:pt x="43999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3218717"/>
            <a:ext cx="6530595" cy="6310187"/>
          </a:xfrm>
          <a:custGeom>
            <a:avLst/>
            <a:gdLst/>
            <a:ahLst/>
            <a:cxnLst/>
            <a:rect l="l" t="t" r="r" b="b"/>
            <a:pathLst>
              <a:path w="6530595" h="6310187">
                <a:moveTo>
                  <a:pt x="0" y="0"/>
                </a:moveTo>
                <a:lnTo>
                  <a:pt x="6530595" y="0"/>
                </a:lnTo>
                <a:lnTo>
                  <a:pt x="6530595" y="6310187"/>
                </a:lnTo>
                <a:lnTo>
                  <a:pt x="0" y="6310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6649056" y="3435831"/>
            <a:ext cx="9395981" cy="2838037"/>
            <a:chOff x="0" y="0"/>
            <a:chExt cx="12527975" cy="3784049"/>
          </a:xfrm>
        </p:grpSpPr>
        <p:sp>
          <p:nvSpPr>
            <p:cNvPr id="6" name="TextBox 6"/>
            <p:cNvSpPr txBox="1"/>
            <p:nvPr/>
          </p:nvSpPr>
          <p:spPr>
            <a:xfrm>
              <a:off x="181172" y="0"/>
              <a:ext cx="11606360" cy="204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102"/>
                </a:lnSpc>
              </a:pPr>
              <a:r>
                <a:rPr lang="en-US" sz="10085" b="1">
                  <a:solidFill>
                    <a:srgbClr val="1C1C1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Thank You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1172" y="3072328"/>
              <a:ext cx="11606360" cy="711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70"/>
                </a:lnSpc>
              </a:pPr>
              <a:r>
                <a:rPr lang="en-US" sz="3361" b="1">
                  <a:solidFill>
                    <a:srgbClr val="1C1C1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For Watching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2521292"/>
              <a:ext cx="12527975" cy="0"/>
            </a:xfrm>
            <a:prstGeom prst="line">
              <a:avLst/>
            </a:prstGeom>
            <a:ln w="156554" cap="flat">
              <a:solidFill>
                <a:srgbClr val="FFC61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-1984620">
            <a:off x="-714134" y="644619"/>
            <a:ext cx="2249165" cy="1866807"/>
          </a:xfrm>
          <a:custGeom>
            <a:avLst/>
            <a:gdLst/>
            <a:ahLst/>
            <a:cxnLst/>
            <a:rect l="l" t="t" r="r" b="b"/>
            <a:pathLst>
              <a:path w="2249165" h="1866807">
                <a:moveTo>
                  <a:pt x="0" y="0"/>
                </a:moveTo>
                <a:lnTo>
                  <a:pt x="2249165" y="0"/>
                </a:lnTo>
                <a:lnTo>
                  <a:pt x="2249165" y="1866807"/>
                </a:lnTo>
                <a:lnTo>
                  <a:pt x="0" y="1866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735026" y="670738"/>
            <a:ext cx="595044" cy="633868"/>
          </a:xfrm>
          <a:custGeom>
            <a:avLst/>
            <a:gdLst/>
            <a:ahLst/>
            <a:cxnLst/>
            <a:rect l="l" t="t" r="r" b="b"/>
            <a:pathLst>
              <a:path w="595044" h="633868">
                <a:moveTo>
                  <a:pt x="0" y="0"/>
                </a:moveTo>
                <a:lnTo>
                  <a:pt x="595044" y="0"/>
                </a:lnTo>
                <a:lnTo>
                  <a:pt x="595044" y="633868"/>
                </a:lnTo>
                <a:lnTo>
                  <a:pt x="0" y="633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981929">
            <a:off x="464531" y="41956"/>
            <a:ext cx="4331832" cy="2887888"/>
          </a:xfrm>
          <a:custGeom>
            <a:avLst/>
            <a:gdLst/>
            <a:ahLst/>
            <a:cxnLst/>
            <a:rect l="l" t="t" r="r" b="b"/>
            <a:pathLst>
              <a:path w="4331832" h="2887888">
                <a:moveTo>
                  <a:pt x="0" y="0"/>
                </a:moveTo>
                <a:lnTo>
                  <a:pt x="4331832" y="0"/>
                </a:lnTo>
                <a:lnTo>
                  <a:pt x="4331832" y="2887888"/>
                </a:lnTo>
                <a:lnTo>
                  <a:pt x="0" y="28878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23624" y="1912870"/>
            <a:ext cx="1104075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Objectives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250511" y="3997936"/>
            <a:ext cx="12014495" cy="1413324"/>
            <a:chOff x="0" y="0"/>
            <a:chExt cx="16019326" cy="1884432"/>
          </a:xfrm>
        </p:grpSpPr>
        <p:sp>
          <p:nvSpPr>
            <p:cNvPr id="4" name="AutoShape 4"/>
            <p:cNvSpPr/>
            <p:nvPr/>
          </p:nvSpPr>
          <p:spPr>
            <a:xfrm>
              <a:off x="1183028" y="944201"/>
              <a:ext cx="13684423" cy="0"/>
            </a:xfrm>
            <a:prstGeom prst="line">
              <a:avLst/>
            </a:prstGeom>
            <a:ln w="101600" cap="rnd">
              <a:solidFill>
                <a:srgbClr val="15130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2069912" cy="1880463"/>
              <a:chOff x="0" y="0"/>
              <a:chExt cx="985325" cy="89514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85325" cy="895143"/>
              </a:xfrm>
              <a:custGeom>
                <a:avLst/>
                <a:gdLst/>
                <a:ahLst/>
                <a:cxnLst/>
                <a:rect l="l" t="t" r="r" b="b"/>
                <a:pathLst>
                  <a:path w="985325" h="895143">
                    <a:moveTo>
                      <a:pt x="492662" y="0"/>
                    </a:moveTo>
                    <a:cubicBezTo>
                      <a:pt x="220572" y="0"/>
                      <a:pt x="0" y="200385"/>
                      <a:pt x="0" y="447571"/>
                    </a:cubicBezTo>
                    <a:cubicBezTo>
                      <a:pt x="0" y="694758"/>
                      <a:pt x="220572" y="895143"/>
                      <a:pt x="492662" y="895143"/>
                    </a:cubicBezTo>
                    <a:cubicBezTo>
                      <a:pt x="764752" y="895143"/>
                      <a:pt x="985325" y="694758"/>
                      <a:pt x="985325" y="447571"/>
                    </a:cubicBezTo>
                    <a:cubicBezTo>
                      <a:pt x="985325" y="200385"/>
                      <a:pt x="764752" y="0"/>
                      <a:pt x="492662" y="0"/>
                    </a:cubicBezTo>
                    <a:close/>
                  </a:path>
                </a:pathLst>
              </a:custGeom>
              <a:solidFill>
                <a:srgbClr val="FFAE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92374" y="169645"/>
                <a:ext cx="800576" cy="64157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00"/>
                  </a:lnSpc>
                </a:pPr>
                <a:r>
                  <a:rPr lang="en-US" sz="5000">
                    <a:solidFill>
                      <a:srgbClr val="14130E"/>
                    </a:solidFill>
                    <a:latin typeface="Gliker SemiBold"/>
                    <a:ea typeface="Gliker SemiBold"/>
                    <a:cs typeface="Gliker SemiBold"/>
                    <a:sym typeface="Gliker SemiBold"/>
                  </a:rPr>
                  <a:t>1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6990284" y="0"/>
              <a:ext cx="2069912" cy="1880463"/>
              <a:chOff x="0" y="0"/>
              <a:chExt cx="985325" cy="8951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85325" cy="895143"/>
              </a:xfrm>
              <a:custGeom>
                <a:avLst/>
                <a:gdLst/>
                <a:ahLst/>
                <a:cxnLst/>
                <a:rect l="l" t="t" r="r" b="b"/>
                <a:pathLst>
                  <a:path w="985325" h="895143">
                    <a:moveTo>
                      <a:pt x="492662" y="0"/>
                    </a:moveTo>
                    <a:cubicBezTo>
                      <a:pt x="220572" y="0"/>
                      <a:pt x="0" y="200385"/>
                      <a:pt x="0" y="447571"/>
                    </a:cubicBezTo>
                    <a:cubicBezTo>
                      <a:pt x="0" y="694758"/>
                      <a:pt x="220572" y="895143"/>
                      <a:pt x="492662" y="895143"/>
                    </a:cubicBezTo>
                    <a:cubicBezTo>
                      <a:pt x="764752" y="895143"/>
                      <a:pt x="985325" y="694758"/>
                      <a:pt x="985325" y="447571"/>
                    </a:cubicBezTo>
                    <a:cubicBezTo>
                      <a:pt x="985325" y="200385"/>
                      <a:pt x="764752" y="0"/>
                      <a:pt x="492662" y="0"/>
                    </a:cubicBezTo>
                    <a:close/>
                  </a:path>
                </a:pathLst>
              </a:custGeom>
              <a:solidFill>
                <a:srgbClr val="7D9E3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92374" y="169645"/>
                <a:ext cx="800576" cy="64157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00"/>
                  </a:lnSpc>
                </a:pPr>
                <a:r>
                  <a:rPr lang="en-US" sz="5000">
                    <a:solidFill>
                      <a:srgbClr val="14130E"/>
                    </a:solidFill>
                    <a:latin typeface="Gliker SemiBold"/>
                    <a:ea typeface="Gliker SemiBold"/>
                    <a:cs typeface="Gliker SemiBold"/>
                    <a:sym typeface="Gliker SemiBold"/>
                  </a:rPr>
                  <a:t>2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3949415" y="3969"/>
              <a:ext cx="2069912" cy="1880463"/>
              <a:chOff x="0" y="0"/>
              <a:chExt cx="985325" cy="89514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85325" cy="895143"/>
              </a:xfrm>
              <a:custGeom>
                <a:avLst/>
                <a:gdLst/>
                <a:ahLst/>
                <a:cxnLst/>
                <a:rect l="l" t="t" r="r" b="b"/>
                <a:pathLst>
                  <a:path w="985325" h="895143">
                    <a:moveTo>
                      <a:pt x="492662" y="0"/>
                    </a:moveTo>
                    <a:cubicBezTo>
                      <a:pt x="220572" y="0"/>
                      <a:pt x="0" y="200385"/>
                      <a:pt x="0" y="447571"/>
                    </a:cubicBezTo>
                    <a:cubicBezTo>
                      <a:pt x="0" y="694758"/>
                      <a:pt x="220572" y="895143"/>
                      <a:pt x="492662" y="895143"/>
                    </a:cubicBezTo>
                    <a:cubicBezTo>
                      <a:pt x="764752" y="895143"/>
                      <a:pt x="985325" y="694758"/>
                      <a:pt x="985325" y="447571"/>
                    </a:cubicBezTo>
                    <a:cubicBezTo>
                      <a:pt x="985325" y="200385"/>
                      <a:pt x="764752" y="0"/>
                      <a:pt x="492662" y="0"/>
                    </a:cubicBezTo>
                    <a:close/>
                  </a:path>
                </a:pathLst>
              </a:custGeom>
              <a:solidFill>
                <a:srgbClr val="6A72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92374" y="169645"/>
                <a:ext cx="800576" cy="64157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00"/>
                  </a:lnSpc>
                </a:pPr>
                <a:r>
                  <a:rPr lang="en-US" sz="5000">
                    <a:solidFill>
                      <a:srgbClr val="14130E"/>
                    </a:solidFill>
                    <a:latin typeface="Gliker SemiBold"/>
                    <a:ea typeface="Gliker SemiBold"/>
                    <a:cs typeface="Gliker SemiBold"/>
                    <a:sym typeface="Gliker SemiBold"/>
                  </a:rPr>
                  <a:t>3</a:t>
                </a:r>
              </a:p>
            </p:txBody>
          </p:sp>
        </p:grpSp>
      </p:grpSp>
      <p:sp>
        <p:nvSpPr>
          <p:cNvPr id="14" name="Freeform 14"/>
          <p:cNvSpPr/>
          <p:nvPr/>
        </p:nvSpPr>
        <p:spPr>
          <a:xfrm rot="-981929">
            <a:off x="-318876" y="48546"/>
            <a:ext cx="4331832" cy="2887888"/>
          </a:xfrm>
          <a:custGeom>
            <a:avLst/>
            <a:gdLst/>
            <a:ahLst/>
            <a:cxnLst/>
            <a:rect l="l" t="t" r="r" b="b"/>
            <a:pathLst>
              <a:path w="4331832" h="2887888">
                <a:moveTo>
                  <a:pt x="0" y="0"/>
                </a:moveTo>
                <a:lnTo>
                  <a:pt x="4331832" y="0"/>
                </a:lnTo>
                <a:lnTo>
                  <a:pt x="4331832" y="2887888"/>
                </a:lnTo>
                <a:lnTo>
                  <a:pt x="0" y="288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477145" y="6337443"/>
            <a:ext cx="3709815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About data:</a:t>
            </a:r>
          </a:p>
          <a:p>
            <a:pPr algn="l">
              <a:lnSpc>
                <a:spcPts val="3000"/>
              </a:lnSpc>
            </a:pPr>
            <a:endParaRPr lang="en-US" sz="3199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marL="539753" lvl="1" indent="-269876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Data Overview</a:t>
            </a:r>
          </a:p>
          <a:p>
            <a:pPr marL="539753" lvl="1" indent="-269876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Data Cleaning &amp; Integration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  <a:endParaRPr lang="en-US" sz="2500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56016" y="6337443"/>
            <a:ext cx="5100100" cy="288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Analysis &amp; Insights:</a:t>
            </a:r>
          </a:p>
          <a:p>
            <a:pPr algn="l">
              <a:lnSpc>
                <a:spcPts val="3000"/>
              </a:lnSpc>
            </a:pPr>
            <a:endParaRPr lang="en-US" sz="3199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marL="539753" lvl="1" indent="-269876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Dashboard Snapshot</a:t>
            </a:r>
          </a:p>
          <a:p>
            <a:pPr marL="539753" lvl="1" indent="-269876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Pest Analysis &amp; Climate Impact</a:t>
            </a:r>
          </a:p>
          <a:p>
            <a:pPr marL="539753" lvl="1" indent="-269876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Root Health Insights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  <a:endParaRPr lang="en-US" sz="2500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50184" y="6337443"/>
            <a:ext cx="481092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Conclusions &amp; Recommendations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5500" y="1549315"/>
            <a:ext cx="13707739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39"/>
              </a:lnSpc>
              <a:spcBef>
                <a:spcPct val="0"/>
              </a:spcBef>
            </a:pPr>
            <a:r>
              <a:rPr lang="en-US" sz="5199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Data Overview</a:t>
            </a:r>
          </a:p>
        </p:txBody>
      </p:sp>
      <p:sp>
        <p:nvSpPr>
          <p:cNvPr id="3" name="Freeform 3"/>
          <p:cNvSpPr/>
          <p:nvPr/>
        </p:nvSpPr>
        <p:spPr>
          <a:xfrm rot="-981929">
            <a:off x="-467127" y="262742"/>
            <a:ext cx="4331832" cy="2887888"/>
          </a:xfrm>
          <a:custGeom>
            <a:avLst/>
            <a:gdLst/>
            <a:ahLst/>
            <a:cxnLst/>
            <a:rect l="l" t="t" r="r" b="b"/>
            <a:pathLst>
              <a:path w="4331832" h="2887888">
                <a:moveTo>
                  <a:pt x="0" y="0"/>
                </a:moveTo>
                <a:lnTo>
                  <a:pt x="4331832" y="0"/>
                </a:lnTo>
                <a:lnTo>
                  <a:pt x="4331832" y="2887888"/>
                </a:lnTo>
                <a:lnTo>
                  <a:pt x="0" y="288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01927" y="4532607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21379" y="3130465"/>
            <a:ext cx="101474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The dataset consists of three primary components：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2575" y="4340578"/>
            <a:ext cx="1048915" cy="10489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13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8E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75" y="6027668"/>
            <a:ext cx="1048915" cy="10489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13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8E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2575" y="7790521"/>
            <a:ext cx="1048915" cy="10489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13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8E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237863" y="4416340"/>
            <a:ext cx="9549664" cy="897392"/>
            <a:chOff x="0" y="0"/>
            <a:chExt cx="4324737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24738" cy="406400"/>
            </a:xfrm>
            <a:custGeom>
              <a:avLst/>
              <a:gdLst/>
              <a:ahLst/>
              <a:cxnLst/>
              <a:rect l="l" t="t" r="r" b="b"/>
              <a:pathLst>
                <a:path w="4324738" h="406400">
                  <a:moveTo>
                    <a:pt x="4121538" y="0"/>
                  </a:moveTo>
                  <a:cubicBezTo>
                    <a:pt x="4233762" y="0"/>
                    <a:pt x="4324738" y="90976"/>
                    <a:pt x="4324738" y="203200"/>
                  </a:cubicBezTo>
                  <a:cubicBezTo>
                    <a:pt x="4324738" y="315424"/>
                    <a:pt x="4233762" y="406400"/>
                    <a:pt x="41215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CC6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324737" cy="41592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336877" y="6103430"/>
            <a:ext cx="9549664" cy="897392"/>
            <a:chOff x="0" y="0"/>
            <a:chExt cx="4324737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24738" cy="406400"/>
            </a:xfrm>
            <a:custGeom>
              <a:avLst/>
              <a:gdLst/>
              <a:ahLst/>
              <a:cxnLst/>
              <a:rect l="l" t="t" r="r" b="b"/>
              <a:pathLst>
                <a:path w="4324738" h="406400">
                  <a:moveTo>
                    <a:pt x="4121538" y="0"/>
                  </a:moveTo>
                  <a:cubicBezTo>
                    <a:pt x="4233762" y="0"/>
                    <a:pt x="4324738" y="90976"/>
                    <a:pt x="4324738" y="203200"/>
                  </a:cubicBezTo>
                  <a:cubicBezTo>
                    <a:pt x="4324738" y="315424"/>
                    <a:pt x="4233762" y="406400"/>
                    <a:pt x="41215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CC6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324737" cy="41592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37863" y="7866282"/>
            <a:ext cx="9549664" cy="897392"/>
            <a:chOff x="0" y="0"/>
            <a:chExt cx="4324737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24738" cy="406400"/>
            </a:xfrm>
            <a:custGeom>
              <a:avLst/>
              <a:gdLst/>
              <a:ahLst/>
              <a:cxnLst/>
              <a:rect l="l" t="t" r="r" b="b"/>
              <a:pathLst>
                <a:path w="4324738" h="406400">
                  <a:moveTo>
                    <a:pt x="4121538" y="0"/>
                  </a:moveTo>
                  <a:cubicBezTo>
                    <a:pt x="4233762" y="0"/>
                    <a:pt x="4324738" y="90976"/>
                    <a:pt x="4324738" y="203200"/>
                  </a:cubicBezTo>
                  <a:cubicBezTo>
                    <a:pt x="4324738" y="315424"/>
                    <a:pt x="4233762" y="406400"/>
                    <a:pt x="41215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CC6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324737" cy="41592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439368" y="4520573"/>
            <a:ext cx="931152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Weather Data</a:t>
            </a:r>
            <a:r>
              <a:rPr lang="en-US" sz="20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 – Includes historical records of temperature, rainfall, and radiation to analyze environmental influences on pest and disease trends.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94638" y="6237801"/>
            <a:ext cx="908301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Pest &amp; Disease Records </a:t>
            </a:r>
            <a:r>
              <a:rPr lang="en-US" sz="2000" b="1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– Tracks occurrences over time to identify patterns and correlations with weather conditions.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39368" y="8000653"/>
            <a:ext cx="893828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Geographical Factors </a:t>
            </a:r>
            <a:r>
              <a:rPr lang="en-US" sz="20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– Considers altitude, proximity to forests, and topography to assess risk levels for different production blocks.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3955" y="2477115"/>
            <a:ext cx="6760822" cy="1280612"/>
            <a:chOff x="0" y="0"/>
            <a:chExt cx="9014430" cy="170748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741763" cy="1707482"/>
              <a:chOff x="0" y="0"/>
              <a:chExt cx="829119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911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29118" h="812800">
                    <a:moveTo>
                      <a:pt x="414559" y="0"/>
                    </a:moveTo>
                    <a:cubicBezTo>
                      <a:pt x="185605" y="0"/>
                      <a:pt x="0" y="181951"/>
                      <a:pt x="0" y="406400"/>
                    </a:cubicBezTo>
                    <a:cubicBezTo>
                      <a:pt x="0" y="630849"/>
                      <a:pt x="185605" y="812800"/>
                      <a:pt x="414559" y="812800"/>
                    </a:cubicBezTo>
                    <a:cubicBezTo>
                      <a:pt x="643514" y="812800"/>
                      <a:pt x="829118" y="630849"/>
                      <a:pt x="829118" y="406400"/>
                    </a:cubicBezTo>
                    <a:cubicBezTo>
                      <a:pt x="829118" y="181951"/>
                      <a:pt x="643514" y="0"/>
                      <a:pt x="414559" y="0"/>
                    </a:cubicBezTo>
                    <a:close/>
                  </a:path>
                </a:pathLst>
              </a:custGeom>
              <a:solidFill>
                <a:srgbClr val="FFAE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7730" y="161925"/>
                <a:ext cx="673659" cy="57467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00"/>
                  </a:lnSpc>
                </a:pPr>
                <a:r>
                  <a:rPr lang="en-US" sz="5000">
                    <a:solidFill>
                      <a:srgbClr val="000000"/>
                    </a:solidFill>
                    <a:latin typeface="Gliker SemiBold"/>
                    <a:ea typeface="Gliker SemiBold"/>
                    <a:cs typeface="Gliker SemiBold"/>
                    <a:sym typeface="Gliker SemiBold"/>
                  </a:rPr>
                  <a:t>A</a:t>
                </a:r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987908" y="6016"/>
              <a:ext cx="702652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953955" y="5143500"/>
            <a:ext cx="6760822" cy="1280612"/>
            <a:chOff x="0" y="0"/>
            <a:chExt cx="9014430" cy="170748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707482" cy="1707482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A72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161925"/>
                <a:ext cx="660400" cy="57467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00"/>
                  </a:lnSpc>
                </a:pPr>
                <a:r>
                  <a:rPr lang="en-US" sz="5000">
                    <a:solidFill>
                      <a:srgbClr val="FFF8ED"/>
                    </a:solidFill>
                    <a:latin typeface="Gliker SemiBold"/>
                    <a:ea typeface="Gliker SemiBold"/>
                    <a:cs typeface="Gliker SemiBold"/>
                    <a:sym typeface="Gliker SemiBold"/>
                  </a:rPr>
                  <a:t>B</a:t>
                </a: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952409" y="6016"/>
              <a:ext cx="706202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4510" y="2989350"/>
            <a:ext cx="6574322" cy="5503413"/>
            <a:chOff x="0" y="0"/>
            <a:chExt cx="8765763" cy="7337884"/>
          </a:xfrm>
        </p:grpSpPr>
        <p:sp>
          <p:nvSpPr>
            <p:cNvPr id="13" name="Freeform 13"/>
            <p:cNvSpPr/>
            <p:nvPr/>
          </p:nvSpPr>
          <p:spPr>
            <a:xfrm rot="-6236371">
              <a:off x="1624961" y="-28699"/>
              <a:ext cx="5724975" cy="7395283"/>
            </a:xfrm>
            <a:custGeom>
              <a:avLst/>
              <a:gdLst/>
              <a:ahLst/>
              <a:cxnLst/>
              <a:rect l="l" t="t" r="r" b="b"/>
              <a:pathLst>
                <a:path w="5724975" h="7395283">
                  <a:moveTo>
                    <a:pt x="0" y="0"/>
                  </a:moveTo>
                  <a:lnTo>
                    <a:pt x="5724975" y="0"/>
                  </a:lnTo>
                  <a:lnTo>
                    <a:pt x="5724975" y="7395282"/>
                  </a:lnTo>
                  <a:lnTo>
                    <a:pt x="0" y="7395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241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872630" y="5549984"/>
              <a:ext cx="3614819" cy="1367059"/>
            </a:xfrm>
            <a:custGeom>
              <a:avLst/>
              <a:gdLst/>
              <a:ahLst/>
              <a:cxnLst/>
              <a:rect l="l" t="t" r="r" b="b"/>
              <a:pathLst>
                <a:path w="3614819" h="1367059">
                  <a:moveTo>
                    <a:pt x="0" y="0"/>
                  </a:moveTo>
                  <a:lnTo>
                    <a:pt x="3614819" y="0"/>
                  </a:lnTo>
                  <a:lnTo>
                    <a:pt x="3614819" y="1367058"/>
                  </a:lnTo>
                  <a:lnTo>
                    <a:pt x="0" y="136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346775" y="1540976"/>
              <a:ext cx="5121925" cy="5376067"/>
            </a:xfrm>
            <a:custGeom>
              <a:avLst/>
              <a:gdLst/>
              <a:ahLst/>
              <a:cxnLst/>
              <a:rect l="l" t="t" r="r" b="b"/>
              <a:pathLst>
                <a:path w="5121925" h="5376067">
                  <a:moveTo>
                    <a:pt x="0" y="0"/>
                  </a:moveTo>
                  <a:lnTo>
                    <a:pt x="5121925" y="0"/>
                  </a:lnTo>
                  <a:lnTo>
                    <a:pt x="5121925" y="5376066"/>
                  </a:lnTo>
                  <a:lnTo>
                    <a:pt x="0" y="5376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612318" y="618020"/>
              <a:ext cx="3614819" cy="1367059"/>
            </a:xfrm>
            <a:custGeom>
              <a:avLst/>
              <a:gdLst/>
              <a:ahLst/>
              <a:cxnLst/>
              <a:rect l="l" t="t" r="r" b="b"/>
              <a:pathLst>
                <a:path w="3614819" h="1367059">
                  <a:moveTo>
                    <a:pt x="0" y="0"/>
                  </a:moveTo>
                  <a:lnTo>
                    <a:pt x="3614819" y="0"/>
                  </a:lnTo>
                  <a:lnTo>
                    <a:pt x="3614819" y="1367059"/>
                  </a:lnTo>
                  <a:lnTo>
                    <a:pt x="0" y="136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2764262"/>
              <a:ext cx="3614819" cy="1367059"/>
            </a:xfrm>
            <a:custGeom>
              <a:avLst/>
              <a:gdLst/>
              <a:ahLst/>
              <a:cxnLst/>
              <a:rect l="l" t="t" r="r" b="b"/>
              <a:pathLst>
                <a:path w="3614819" h="1367059">
                  <a:moveTo>
                    <a:pt x="0" y="0"/>
                  </a:moveTo>
                  <a:lnTo>
                    <a:pt x="3614819" y="0"/>
                  </a:lnTo>
                  <a:lnTo>
                    <a:pt x="3614819" y="1367058"/>
                  </a:lnTo>
                  <a:lnTo>
                    <a:pt x="0" y="136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624642" y="1163069"/>
            <a:ext cx="13707739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39"/>
              </a:lnSpc>
              <a:spcBef>
                <a:spcPct val="0"/>
              </a:spcBef>
            </a:pPr>
            <a:r>
              <a:rPr lang="en-US" sz="5199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Data Cleaning &amp; Integration</a:t>
            </a:r>
          </a:p>
        </p:txBody>
      </p:sp>
      <p:sp>
        <p:nvSpPr>
          <p:cNvPr id="19" name="Freeform 19"/>
          <p:cNvSpPr/>
          <p:nvPr/>
        </p:nvSpPr>
        <p:spPr>
          <a:xfrm rot="-981929">
            <a:off x="-315703" y="318065"/>
            <a:ext cx="4331832" cy="2887888"/>
          </a:xfrm>
          <a:custGeom>
            <a:avLst/>
            <a:gdLst/>
            <a:ahLst/>
            <a:cxnLst/>
            <a:rect l="l" t="t" r="r" b="b"/>
            <a:pathLst>
              <a:path w="4331832" h="2887888">
                <a:moveTo>
                  <a:pt x="0" y="0"/>
                </a:moveTo>
                <a:lnTo>
                  <a:pt x="4331832" y="0"/>
                </a:lnTo>
                <a:lnTo>
                  <a:pt x="4331832" y="2887888"/>
                </a:lnTo>
                <a:lnTo>
                  <a:pt x="0" y="28878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953955" y="7592573"/>
            <a:ext cx="6760822" cy="1280612"/>
            <a:chOff x="0" y="0"/>
            <a:chExt cx="9014430" cy="170748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707482" cy="1707482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CC6E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161925"/>
                <a:ext cx="660400" cy="57467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00"/>
                  </a:lnSpc>
                </a:pPr>
                <a:r>
                  <a:rPr lang="en-US" sz="5000">
                    <a:solidFill>
                      <a:srgbClr val="FFF8ED"/>
                    </a:solidFill>
                    <a:latin typeface="Gliker SemiBold"/>
                    <a:ea typeface="Gliker SemiBold"/>
                    <a:cs typeface="Gliker SemiBold"/>
                    <a:sym typeface="Gliker SemiBold"/>
                  </a:rPr>
                  <a:t>C</a:t>
                </a: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952409" y="6016"/>
              <a:ext cx="706202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550321" y="2554944"/>
            <a:ext cx="778078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9"/>
              </a:lnSpc>
            </a:pPr>
            <a:r>
              <a:rPr lang="en-US" sz="3199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Handling Missing &amp; Duplicate Data</a:t>
            </a:r>
            <a:r>
              <a:rPr lang="en-US" sz="3199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 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– Forward-filled gaps in pest &amp; climate data, removed duplicates.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50321" y="5045731"/>
            <a:ext cx="778078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Standardization &amp; Optimization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 </a:t>
            </a:r>
            <a:r>
              <a:rPr lang="en-US" sz="28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– Checked and verified common keys ("Date", "Lot", "Block") to avoid inconsistencies in joins &amp; aggregations.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sz="2800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50321" y="7586162"/>
            <a:ext cx="7789735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Data Cleaning &amp; Merging</a:t>
            </a:r>
            <a:r>
              <a:rPr lang="en-US" sz="3199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 – Dropped irrelevant fields that were not required for pest, climate, or mortality analysis to keep datasets efficient.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sz="2800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0112" y="3331779"/>
            <a:ext cx="19051012" cy="8210601"/>
            <a:chOff x="0" y="0"/>
            <a:chExt cx="25401350" cy="10947469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15494559" y="0"/>
              <a:ext cx="9906790" cy="10947469"/>
              <a:chOff x="0" y="0"/>
              <a:chExt cx="660400" cy="72977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60400" cy="729773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729773">
                    <a:moveTo>
                      <a:pt x="220252" y="710704"/>
                    </a:moveTo>
                    <a:cubicBezTo>
                      <a:pt x="254109" y="722218"/>
                      <a:pt x="292600" y="729773"/>
                      <a:pt x="330378" y="729773"/>
                    </a:cubicBezTo>
                    <a:cubicBezTo>
                      <a:pt x="368157" y="729773"/>
                      <a:pt x="404509" y="723296"/>
                      <a:pt x="438009" y="711782"/>
                    </a:cubicBezTo>
                    <a:cubicBezTo>
                      <a:pt x="438723" y="711423"/>
                      <a:pt x="439435" y="711423"/>
                      <a:pt x="440148" y="711063"/>
                    </a:cubicBezTo>
                    <a:cubicBezTo>
                      <a:pt x="565955" y="665008"/>
                      <a:pt x="658618" y="543394"/>
                      <a:pt x="660400" y="403115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02816"/>
                    </a:lnTo>
                    <a:cubicBezTo>
                      <a:pt x="1782" y="544113"/>
                      <a:pt x="93019" y="665728"/>
                      <a:pt x="220252" y="710704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660400" cy="621823"/>
              </a:xfrm>
              <a:prstGeom prst="rect">
                <a:avLst/>
              </a:prstGeom>
            </p:spPr>
            <p:txBody>
              <a:bodyPr lIns="48121" tIns="48121" rIns="48121" bIns="48121" rtlCol="0" anchor="ctr"/>
              <a:lstStyle/>
              <a:p>
                <a:pPr algn="ctr">
                  <a:lnSpc>
                    <a:spcPts val="20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7745421" y="0"/>
              <a:ext cx="9906790" cy="10947469"/>
              <a:chOff x="0" y="0"/>
              <a:chExt cx="660400" cy="72977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60400" cy="729773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729773">
                    <a:moveTo>
                      <a:pt x="220252" y="710704"/>
                    </a:moveTo>
                    <a:cubicBezTo>
                      <a:pt x="254109" y="722218"/>
                      <a:pt x="292600" y="729773"/>
                      <a:pt x="330378" y="729773"/>
                    </a:cubicBezTo>
                    <a:cubicBezTo>
                      <a:pt x="368157" y="729773"/>
                      <a:pt x="404509" y="723296"/>
                      <a:pt x="438009" y="711782"/>
                    </a:cubicBezTo>
                    <a:cubicBezTo>
                      <a:pt x="438723" y="711423"/>
                      <a:pt x="439435" y="711423"/>
                      <a:pt x="440148" y="711063"/>
                    </a:cubicBezTo>
                    <a:cubicBezTo>
                      <a:pt x="565955" y="665008"/>
                      <a:pt x="658618" y="543394"/>
                      <a:pt x="660400" y="403115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02816"/>
                    </a:lnTo>
                    <a:cubicBezTo>
                      <a:pt x="1782" y="544113"/>
                      <a:pt x="93019" y="665728"/>
                      <a:pt x="220252" y="710704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660400" cy="621823"/>
              </a:xfrm>
              <a:prstGeom prst="rect">
                <a:avLst/>
              </a:prstGeom>
            </p:spPr>
            <p:txBody>
              <a:bodyPr lIns="48121" tIns="48121" rIns="48121" bIns="48121" rtlCol="0" anchor="ctr"/>
              <a:lstStyle/>
              <a:p>
                <a:pPr algn="ctr">
                  <a:lnSpc>
                    <a:spcPts val="206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0"/>
              <a:ext cx="9906790" cy="10947469"/>
              <a:chOff x="0" y="0"/>
              <a:chExt cx="660400" cy="72977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60400" cy="729773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729773">
                    <a:moveTo>
                      <a:pt x="220252" y="710704"/>
                    </a:moveTo>
                    <a:cubicBezTo>
                      <a:pt x="254109" y="722218"/>
                      <a:pt x="292600" y="729773"/>
                      <a:pt x="330378" y="729773"/>
                    </a:cubicBezTo>
                    <a:cubicBezTo>
                      <a:pt x="368157" y="729773"/>
                      <a:pt x="404509" y="723296"/>
                      <a:pt x="438009" y="711782"/>
                    </a:cubicBezTo>
                    <a:cubicBezTo>
                      <a:pt x="438723" y="711423"/>
                      <a:pt x="439435" y="711423"/>
                      <a:pt x="440148" y="711063"/>
                    </a:cubicBezTo>
                    <a:cubicBezTo>
                      <a:pt x="565955" y="665008"/>
                      <a:pt x="658618" y="543394"/>
                      <a:pt x="660400" y="403115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02816"/>
                    </a:lnTo>
                    <a:cubicBezTo>
                      <a:pt x="1782" y="544113"/>
                      <a:pt x="93019" y="665728"/>
                      <a:pt x="220252" y="710704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660400" cy="621823"/>
              </a:xfrm>
              <a:prstGeom prst="rect">
                <a:avLst/>
              </a:prstGeom>
            </p:spPr>
            <p:txBody>
              <a:bodyPr lIns="48121" tIns="48121" rIns="48121" bIns="48121" rtlCol="0" anchor="ctr"/>
              <a:lstStyle/>
              <a:p>
                <a:pPr algn="ctr">
                  <a:lnSpc>
                    <a:spcPts val="206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2626716" y="4387357"/>
            <a:ext cx="1280612" cy="12806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9E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000000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03694" y="4387357"/>
            <a:ext cx="1280612" cy="128061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000000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351917" y="4390060"/>
            <a:ext cx="1280612" cy="128061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B3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000000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3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6434872" y="9139673"/>
            <a:ext cx="524225" cy="0"/>
          </a:xfrm>
          <a:prstGeom prst="line">
            <a:avLst/>
          </a:prstGeom>
          <a:ln w="95250" cap="rnd">
            <a:solidFill>
              <a:srgbClr val="FFF8E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1208078" y="9139673"/>
            <a:ext cx="524225" cy="0"/>
          </a:xfrm>
          <a:prstGeom prst="line">
            <a:avLst/>
          </a:prstGeom>
          <a:ln w="95250" cap="rnd">
            <a:solidFill>
              <a:srgbClr val="FFF8E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981929">
            <a:off x="-180327" y="83237"/>
            <a:ext cx="4331832" cy="2887888"/>
          </a:xfrm>
          <a:custGeom>
            <a:avLst/>
            <a:gdLst/>
            <a:ahLst/>
            <a:cxnLst/>
            <a:rect l="l" t="t" r="r" b="b"/>
            <a:pathLst>
              <a:path w="4331832" h="2887888">
                <a:moveTo>
                  <a:pt x="0" y="0"/>
                </a:moveTo>
                <a:lnTo>
                  <a:pt x="4331832" y="0"/>
                </a:lnTo>
                <a:lnTo>
                  <a:pt x="4331832" y="2887888"/>
                </a:lnTo>
                <a:lnTo>
                  <a:pt x="0" y="288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2862442" y="998543"/>
            <a:ext cx="1256590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8E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KPI Summary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63664" y="5970230"/>
            <a:ext cx="3563460" cy="29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599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Risk Identification</a:t>
            </a:r>
          </a:p>
          <a:p>
            <a:pPr algn="ctr">
              <a:lnSpc>
                <a:spcPts val="2400"/>
              </a:lnSpc>
            </a:pPr>
            <a:endParaRPr lang="en-US" sz="3599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Correlate weather and geographical factors with pest and disease data to pinpoint high-risk periods and locations.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9656" y="5911309"/>
            <a:ext cx="3214731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Trend Analysis &amp; Early Warning</a:t>
            </a:r>
          </a:p>
          <a:p>
            <a:pPr algn="ctr">
              <a:lnSpc>
                <a:spcPts val="2880"/>
              </a:lnSpc>
            </a:pPr>
            <a:endParaRPr lang="en-US" sz="3600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Monitor pest and disease patterns to detect risks before outbreaks occur.</a:t>
            </a: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207747" y="6096460"/>
            <a:ext cx="3568951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599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Proactive Intervention</a:t>
            </a:r>
          </a:p>
          <a:p>
            <a:pPr algn="ctr">
              <a:lnSpc>
                <a:spcPts val="3600"/>
              </a:lnSpc>
            </a:pPr>
            <a:endParaRPr lang="en-US" sz="3599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Enable timely decision-making and targeted actions to mitigate potential threats.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939767" y="1200635"/>
            <a:ext cx="4103268" cy="42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5"/>
              </a:lnSpc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61048" y="670738"/>
            <a:ext cx="1256590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Analysis</a:t>
            </a:r>
          </a:p>
        </p:txBody>
      </p:sp>
      <p:sp>
        <p:nvSpPr>
          <p:cNvPr id="3" name="Freeform 3"/>
          <p:cNvSpPr/>
          <p:nvPr/>
        </p:nvSpPr>
        <p:spPr>
          <a:xfrm>
            <a:off x="1317073" y="2412351"/>
            <a:ext cx="6880802" cy="5462299"/>
          </a:xfrm>
          <a:custGeom>
            <a:avLst/>
            <a:gdLst/>
            <a:ahLst/>
            <a:cxnLst/>
            <a:rect l="l" t="t" r="r" b="b"/>
            <a:pathLst>
              <a:path w="6880802" h="5462299">
                <a:moveTo>
                  <a:pt x="0" y="0"/>
                </a:moveTo>
                <a:lnTo>
                  <a:pt x="6880802" y="0"/>
                </a:lnTo>
                <a:lnTo>
                  <a:pt x="6880802" y="5462298"/>
                </a:lnTo>
                <a:lnTo>
                  <a:pt x="0" y="5462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64310" y="4715812"/>
            <a:ext cx="2280151" cy="1989432"/>
          </a:xfrm>
          <a:custGeom>
            <a:avLst/>
            <a:gdLst/>
            <a:ahLst/>
            <a:cxnLst/>
            <a:rect l="l" t="t" r="r" b="b"/>
            <a:pathLst>
              <a:path w="2280151" h="1989432">
                <a:moveTo>
                  <a:pt x="0" y="0"/>
                </a:moveTo>
                <a:lnTo>
                  <a:pt x="2280151" y="0"/>
                </a:lnTo>
                <a:lnTo>
                  <a:pt x="2280151" y="1989432"/>
                </a:lnTo>
                <a:lnTo>
                  <a:pt x="0" y="1989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981929">
            <a:off x="-128445" y="207329"/>
            <a:ext cx="4127995" cy="2751996"/>
          </a:xfrm>
          <a:custGeom>
            <a:avLst/>
            <a:gdLst/>
            <a:ahLst/>
            <a:cxnLst/>
            <a:rect l="l" t="t" r="r" b="b"/>
            <a:pathLst>
              <a:path w="4127995" h="2751996">
                <a:moveTo>
                  <a:pt x="0" y="0"/>
                </a:moveTo>
                <a:lnTo>
                  <a:pt x="4127994" y="0"/>
                </a:lnTo>
                <a:lnTo>
                  <a:pt x="4127994" y="2751996"/>
                </a:lnTo>
                <a:lnTo>
                  <a:pt x="0" y="2751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06066" y="2627244"/>
            <a:ext cx="6989940" cy="5247405"/>
          </a:xfrm>
          <a:custGeom>
            <a:avLst/>
            <a:gdLst/>
            <a:ahLst/>
            <a:cxnLst/>
            <a:rect l="l" t="t" r="r" b="b"/>
            <a:pathLst>
              <a:path w="6989940" h="5247405">
                <a:moveTo>
                  <a:pt x="0" y="0"/>
                </a:moveTo>
                <a:lnTo>
                  <a:pt x="6989940" y="0"/>
                </a:lnTo>
                <a:lnTo>
                  <a:pt x="6989940" y="5247405"/>
                </a:lnTo>
                <a:lnTo>
                  <a:pt x="0" y="5247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537921" y="8175315"/>
            <a:ext cx="6068873" cy="1358505"/>
            <a:chOff x="0" y="0"/>
            <a:chExt cx="8091831" cy="1811340"/>
          </a:xfrm>
        </p:grpSpPr>
        <p:sp>
          <p:nvSpPr>
            <p:cNvPr id="8" name="TextBox 8"/>
            <p:cNvSpPr txBox="1"/>
            <p:nvPr/>
          </p:nvSpPr>
          <p:spPr>
            <a:xfrm>
              <a:off x="0" y="1154115"/>
              <a:ext cx="809183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83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63339" y="-9525"/>
              <a:ext cx="7365153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6A72C3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Climate Impact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9160" y="8175315"/>
            <a:ext cx="6508715" cy="1353589"/>
            <a:chOff x="0" y="0"/>
            <a:chExt cx="8678287" cy="180478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47561"/>
              <a:ext cx="867828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56567" y="-9525"/>
              <a:ext cx="7365153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06C56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Pest Analysis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84666"/>
            <a:ext cx="7589550" cy="5663702"/>
          </a:xfrm>
          <a:custGeom>
            <a:avLst/>
            <a:gdLst/>
            <a:ahLst/>
            <a:cxnLst/>
            <a:rect l="l" t="t" r="r" b="b"/>
            <a:pathLst>
              <a:path w="7589550" h="5663702">
                <a:moveTo>
                  <a:pt x="0" y="0"/>
                </a:moveTo>
                <a:lnTo>
                  <a:pt x="7589550" y="0"/>
                </a:lnTo>
                <a:lnTo>
                  <a:pt x="7589550" y="5663701"/>
                </a:lnTo>
                <a:lnTo>
                  <a:pt x="0" y="5663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6B72C4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33543" y="1284666"/>
            <a:ext cx="7539037" cy="5663702"/>
          </a:xfrm>
          <a:custGeom>
            <a:avLst/>
            <a:gdLst/>
            <a:ahLst/>
            <a:cxnLst/>
            <a:rect l="l" t="t" r="r" b="b"/>
            <a:pathLst>
              <a:path w="7539037" h="5663702">
                <a:moveTo>
                  <a:pt x="0" y="0"/>
                </a:moveTo>
                <a:lnTo>
                  <a:pt x="7539037" y="0"/>
                </a:lnTo>
                <a:lnTo>
                  <a:pt x="7539037" y="5663701"/>
                </a:lnTo>
                <a:lnTo>
                  <a:pt x="0" y="5663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D25F2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90251" y="104775"/>
            <a:ext cx="1256590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17329" y="7204333"/>
            <a:ext cx="7300921" cy="2324572"/>
            <a:chOff x="0" y="0"/>
            <a:chExt cx="9734561" cy="3099429"/>
          </a:xfrm>
        </p:grpSpPr>
        <p:sp>
          <p:nvSpPr>
            <p:cNvPr id="6" name="TextBox 6"/>
            <p:cNvSpPr txBox="1"/>
            <p:nvPr/>
          </p:nvSpPr>
          <p:spPr>
            <a:xfrm>
              <a:off x="0" y="854704"/>
              <a:ext cx="9734561" cy="224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799">
                  <a:solidFill>
                    <a:srgbClr val="15130D"/>
                  </a:solidFill>
                  <a:latin typeface="Quicksand 1"/>
                  <a:ea typeface="Quicksand 1"/>
                  <a:cs typeface="Quicksand 1"/>
                  <a:sym typeface="Quicksand 1"/>
                </a:rPr>
                <a:t>Pest outbreaks follow seasonal patterns and climate events, with significant spikes in 2021 and 2023, while a drop in 2022 requires further investigation.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87211" y="-9525"/>
              <a:ext cx="756013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A72C3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Pest Cycles &amp; Climate Impact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71618" y="7205542"/>
            <a:ext cx="6862886" cy="2329487"/>
            <a:chOff x="0" y="0"/>
            <a:chExt cx="9150515" cy="3105983"/>
          </a:xfrm>
        </p:grpSpPr>
        <p:sp>
          <p:nvSpPr>
            <p:cNvPr id="9" name="TextBox 9"/>
            <p:cNvSpPr txBox="1"/>
            <p:nvPr/>
          </p:nvSpPr>
          <p:spPr>
            <a:xfrm>
              <a:off x="0" y="861258"/>
              <a:ext cx="9150515" cy="224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799">
                  <a:solidFill>
                    <a:srgbClr val="15130D"/>
                  </a:solidFill>
                  <a:latin typeface="Quicksand 1"/>
                  <a:ea typeface="Quicksand 1"/>
                  <a:cs typeface="Quicksand 1"/>
                  <a:sym typeface="Quicksand 1"/>
                </a:rPr>
                <a:t>Scale Insects show frequent spikes, while Rodents and Pupa remain low; missing data and anomalies emphasize the need for improved pest prediction models.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77039" y="-9525"/>
              <a:ext cx="759643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D25F2F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Dominant Pests &amp; Data Gaps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1107</Words>
  <Application>Microsoft Macintosh PowerPoint</Application>
  <PresentationFormat>Custom</PresentationFormat>
  <Paragraphs>123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TT Bluescreens Bold Italics</vt:lpstr>
      <vt:lpstr>Arial</vt:lpstr>
      <vt:lpstr>Quicksand 1</vt:lpstr>
      <vt:lpstr>Quicksand 2</vt:lpstr>
      <vt:lpstr>Quicksand 1 Bold</vt:lpstr>
      <vt:lpstr>Montserrat Bold</vt:lpstr>
      <vt:lpstr>Calibri</vt:lpstr>
      <vt:lpstr>Gliker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 pineapple</dc:title>
  <cp:lastModifiedBy>yin zhang</cp:lastModifiedBy>
  <cp:revision>2</cp:revision>
  <dcterms:created xsi:type="dcterms:W3CDTF">2006-08-16T00:00:00Z</dcterms:created>
  <dcterms:modified xsi:type="dcterms:W3CDTF">2025-02-16T23:58:59Z</dcterms:modified>
  <dc:identifier>DAGfAa2d5ow</dc:identifier>
</cp:coreProperties>
</file>